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6"/>
  </p:notesMasterIdLst>
  <p:sldIdLst>
    <p:sldId id="2590" r:id="rId2"/>
    <p:sldId id="429" r:id="rId3"/>
    <p:sldId id="486" r:id="rId4"/>
    <p:sldId id="431" r:id="rId5"/>
    <p:sldId id="432" r:id="rId6"/>
    <p:sldId id="433" r:id="rId7"/>
    <p:sldId id="487" r:id="rId8"/>
    <p:sldId id="505" r:id="rId9"/>
    <p:sldId id="506" r:id="rId10"/>
    <p:sldId id="507" r:id="rId11"/>
    <p:sldId id="434" r:id="rId12"/>
    <p:sldId id="2659" r:id="rId13"/>
    <p:sldId id="2593" r:id="rId14"/>
    <p:sldId id="2594" r:id="rId15"/>
    <p:sldId id="2632" r:id="rId16"/>
    <p:sldId id="2595" r:id="rId17"/>
    <p:sldId id="2596" r:id="rId18"/>
    <p:sldId id="2597" r:id="rId19"/>
    <p:sldId id="2598" r:id="rId20"/>
    <p:sldId id="2599" r:id="rId21"/>
    <p:sldId id="2600" r:id="rId22"/>
    <p:sldId id="2633" r:id="rId23"/>
    <p:sldId id="2601" r:id="rId24"/>
    <p:sldId id="2602" r:id="rId25"/>
    <p:sldId id="2603" r:id="rId26"/>
    <p:sldId id="2635" r:id="rId27"/>
    <p:sldId id="2634" r:id="rId28"/>
    <p:sldId id="2636" r:id="rId29"/>
    <p:sldId id="2637" r:id="rId30"/>
    <p:sldId id="2641" r:id="rId31"/>
    <p:sldId id="2642" r:id="rId32"/>
    <p:sldId id="2643" r:id="rId33"/>
    <p:sldId id="2644" r:id="rId34"/>
    <p:sldId id="2645" r:id="rId35"/>
    <p:sldId id="2646" r:id="rId36"/>
    <p:sldId id="2647" r:id="rId37"/>
    <p:sldId id="2650" r:id="rId38"/>
    <p:sldId id="2654" r:id="rId39"/>
    <p:sldId id="2655" r:id="rId40"/>
    <p:sldId id="2652" r:id="rId41"/>
    <p:sldId id="2653" r:id="rId42"/>
    <p:sldId id="2648" r:id="rId43"/>
    <p:sldId id="2656" r:id="rId44"/>
    <p:sldId id="2657" r:id="rId45"/>
    <p:sldId id="2658" r:id="rId46"/>
    <p:sldId id="2605" r:id="rId47"/>
    <p:sldId id="2660" r:id="rId48"/>
    <p:sldId id="2661" r:id="rId49"/>
    <p:sldId id="2662" r:id="rId50"/>
    <p:sldId id="2664" r:id="rId51"/>
    <p:sldId id="2665" r:id="rId52"/>
    <p:sldId id="2667" r:id="rId53"/>
    <p:sldId id="2666" r:id="rId54"/>
    <p:sldId id="2668" r:id="rId55"/>
    <p:sldId id="2669" r:id="rId56"/>
    <p:sldId id="2670" r:id="rId57"/>
    <p:sldId id="2671" r:id="rId58"/>
    <p:sldId id="2672" r:id="rId59"/>
    <p:sldId id="2673" r:id="rId60"/>
    <p:sldId id="2674" r:id="rId61"/>
    <p:sldId id="2675" r:id="rId62"/>
    <p:sldId id="2676" r:id="rId63"/>
    <p:sldId id="2677" r:id="rId64"/>
    <p:sldId id="2678" r:id="rId65"/>
    <p:sldId id="2679" r:id="rId66"/>
    <p:sldId id="2680" r:id="rId67"/>
    <p:sldId id="2681" r:id="rId68"/>
    <p:sldId id="2682" r:id="rId69"/>
    <p:sldId id="2683" r:id="rId70"/>
    <p:sldId id="2684" r:id="rId71"/>
    <p:sldId id="2685" r:id="rId72"/>
    <p:sldId id="2686" r:id="rId73"/>
    <p:sldId id="460" r:id="rId74"/>
    <p:sldId id="499" r:id="rId75"/>
    <p:sldId id="461" r:id="rId76"/>
    <p:sldId id="523" r:id="rId77"/>
    <p:sldId id="462" r:id="rId78"/>
    <p:sldId id="524" r:id="rId79"/>
    <p:sldId id="525" r:id="rId80"/>
    <p:sldId id="463" r:id="rId81"/>
    <p:sldId id="526" r:id="rId82"/>
    <p:sldId id="2703" r:id="rId83"/>
    <p:sldId id="2687" r:id="rId84"/>
    <p:sldId id="2689" r:id="rId85"/>
    <p:sldId id="2690" r:id="rId86"/>
    <p:sldId id="2691" r:id="rId87"/>
    <p:sldId id="2692" r:id="rId88"/>
    <p:sldId id="2693" r:id="rId89"/>
    <p:sldId id="488" r:id="rId90"/>
    <p:sldId id="435" r:id="rId91"/>
    <p:sldId id="489" r:id="rId92"/>
    <p:sldId id="437" r:id="rId93"/>
    <p:sldId id="438" r:id="rId94"/>
    <p:sldId id="439" r:id="rId95"/>
    <p:sldId id="440" r:id="rId96"/>
    <p:sldId id="441" r:id="rId97"/>
    <p:sldId id="442" r:id="rId98"/>
    <p:sldId id="517" r:id="rId99"/>
    <p:sldId id="443" r:id="rId100"/>
    <p:sldId id="444" r:id="rId101"/>
    <p:sldId id="445" r:id="rId102"/>
    <p:sldId id="446" r:id="rId103"/>
    <p:sldId id="447" r:id="rId104"/>
    <p:sldId id="490" r:id="rId105"/>
    <p:sldId id="494" r:id="rId106"/>
    <p:sldId id="449" r:id="rId107"/>
    <p:sldId id="514" r:id="rId108"/>
    <p:sldId id="492" r:id="rId109"/>
    <p:sldId id="493" r:id="rId110"/>
    <p:sldId id="495" r:id="rId111"/>
    <p:sldId id="451" r:id="rId112"/>
    <p:sldId id="453" r:id="rId113"/>
    <p:sldId id="452" r:id="rId114"/>
    <p:sldId id="496" r:id="rId115"/>
    <p:sldId id="454" r:id="rId116"/>
    <p:sldId id="455" r:id="rId117"/>
    <p:sldId id="497" r:id="rId118"/>
    <p:sldId id="456" r:id="rId119"/>
    <p:sldId id="457" r:id="rId120"/>
    <p:sldId id="498" r:id="rId121"/>
    <p:sldId id="458" r:id="rId122"/>
    <p:sldId id="459" r:id="rId123"/>
    <p:sldId id="2694" r:id="rId124"/>
    <p:sldId id="2695" r:id="rId125"/>
    <p:sldId id="2696" r:id="rId126"/>
    <p:sldId id="2697" r:id="rId127"/>
    <p:sldId id="2698" r:id="rId128"/>
    <p:sldId id="518" r:id="rId129"/>
    <p:sldId id="515" r:id="rId130"/>
    <p:sldId id="2699" r:id="rId131"/>
    <p:sldId id="2700" r:id="rId132"/>
    <p:sldId id="2701" r:id="rId133"/>
    <p:sldId id="2702" r:id="rId134"/>
    <p:sldId id="519" r:id="rId135"/>
    <p:sldId id="2810" r:id="rId136"/>
    <p:sldId id="2753" r:id="rId137"/>
    <p:sldId id="2754" r:id="rId138"/>
    <p:sldId id="2755" r:id="rId139"/>
    <p:sldId id="2756" r:id="rId140"/>
    <p:sldId id="2757" r:id="rId141"/>
    <p:sldId id="2758" r:id="rId142"/>
    <p:sldId id="2759" r:id="rId143"/>
    <p:sldId id="2760" r:id="rId144"/>
    <p:sldId id="2761" r:id="rId145"/>
    <p:sldId id="2763" r:id="rId146"/>
    <p:sldId id="2764" r:id="rId147"/>
    <p:sldId id="2765" r:id="rId148"/>
    <p:sldId id="2766" r:id="rId149"/>
    <p:sldId id="2767" r:id="rId150"/>
    <p:sldId id="2769" r:id="rId151"/>
    <p:sldId id="2770" r:id="rId152"/>
    <p:sldId id="2771" r:id="rId153"/>
    <p:sldId id="2772" r:id="rId154"/>
    <p:sldId id="2773" r:id="rId155"/>
    <p:sldId id="2777" r:id="rId156"/>
    <p:sldId id="2778" r:id="rId157"/>
    <p:sldId id="2779" r:id="rId158"/>
    <p:sldId id="2780" r:id="rId159"/>
    <p:sldId id="2781" r:id="rId160"/>
    <p:sldId id="2782" r:id="rId161"/>
    <p:sldId id="2783" r:id="rId162"/>
    <p:sldId id="516" r:id="rId163"/>
    <p:sldId id="2784" r:id="rId164"/>
    <p:sldId id="2785" r:id="rId165"/>
    <p:sldId id="2786" r:id="rId166"/>
    <p:sldId id="2787" r:id="rId167"/>
    <p:sldId id="2788" r:id="rId168"/>
    <p:sldId id="2789" r:id="rId169"/>
    <p:sldId id="2790" r:id="rId170"/>
    <p:sldId id="2791" r:id="rId171"/>
    <p:sldId id="2792" r:id="rId172"/>
    <p:sldId id="2793" r:id="rId173"/>
    <p:sldId id="2794" r:id="rId174"/>
    <p:sldId id="2795" r:id="rId175"/>
    <p:sldId id="2797" r:id="rId176"/>
    <p:sldId id="2798" r:id="rId177"/>
    <p:sldId id="2799" r:id="rId178"/>
    <p:sldId id="2800" r:id="rId179"/>
    <p:sldId id="2801" r:id="rId180"/>
    <p:sldId id="2802" r:id="rId181"/>
    <p:sldId id="2803" r:id="rId182"/>
    <p:sldId id="512" r:id="rId183"/>
    <p:sldId id="513" r:id="rId184"/>
    <p:sldId id="2808" r:id="rId185"/>
  </p:sldIdLst>
  <p:sldSz cx="9906000" cy="6858000" type="A4"/>
  <p:notesSz cx="9906000" cy="6858000"/>
  <p:embeddedFontLst>
    <p:embeddedFont>
      <p:font typeface="KoPub돋움체_Pro Bold" panose="020B0600000101010101" charset="-127"/>
      <p:bold r:id="rId187"/>
    </p:embeddedFont>
    <p:embeddedFont>
      <p:font typeface="KoPub돋움체_Pro Light" panose="020B0600000101010101" charset="-127"/>
      <p:regular r:id="rId188"/>
    </p:embeddedFont>
    <p:embeddedFont>
      <p:font typeface="나눔고딕" panose="020B0600000101010101" charset="-127"/>
      <p:regular r:id="rId189"/>
      <p:bold r:id="rId190"/>
    </p:embeddedFont>
    <p:embeddedFont>
      <p:font typeface="Calibri" panose="020F0502020204030204" pitchFamily="34" charset="0"/>
      <p:regular r:id="rId191"/>
      <p:bold r:id="rId192"/>
      <p:italic r:id="rId193"/>
      <p:boldItalic r:id="rId194"/>
    </p:embeddedFont>
    <p:embeddedFont>
      <p:font typeface="MS Gothic" panose="020B0609070205080204" pitchFamily="49" charset="-128"/>
      <p:regular r:id="rId195"/>
    </p:embeddedFont>
    <p:embeddedFont>
      <p:font typeface="맑은 고딕" panose="020B0503020000020004" pitchFamily="50" charset="-127"/>
      <p:regular r:id="rId196"/>
      <p:bold r:id="rId1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86" autoAdjust="0"/>
    <p:restoredTop sz="94660"/>
  </p:normalViewPr>
  <p:slideViewPr>
    <p:cSldViewPr>
      <p:cViewPr varScale="1">
        <p:scale>
          <a:sx n="71" d="100"/>
          <a:sy n="71" d="100"/>
        </p:scale>
        <p:origin x="43" y="2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7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8.fntdata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9.fntdata"/><Relationship Id="rId190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0.fntdata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1.fntdata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2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2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902930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71104" y="133004"/>
            <a:ext cx="1909156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2026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2193" y="116370"/>
            <a:ext cx="89154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8581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lnSpc>
                <a:spcPct val="150000"/>
              </a:lnSpc>
              <a:defRPr sz="16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lnSpc>
                <a:spcPct val="150000"/>
              </a:lnSpc>
              <a:defRPr sz="14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lnSpc>
                <a:spcPct val="150000"/>
              </a:lnSpc>
              <a:defRPr sz="1200" b="1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26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906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2193" y="116370"/>
            <a:ext cx="89154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9906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746436" y="6615805"/>
            <a:ext cx="413131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156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4515" y="184745"/>
            <a:ext cx="8190910" cy="369332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301806" y="908051"/>
            <a:ext cx="2534731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836538" y="908051"/>
            <a:ext cx="2534731" cy="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7371269" y="908051"/>
            <a:ext cx="2534731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534731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120545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411E5708-E26E-4CFE-83C9-9858C2C64C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4744720" y="6553898"/>
            <a:ext cx="665480" cy="146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7E7E7E"/>
                </a:solidFill>
                <a:latin typeface="나눔고딕"/>
                <a:cs typeface="나눔고딕"/>
              </a:defRPr>
            </a:lvl1pPr>
          </a:lstStyle>
          <a:p>
            <a:pPr marL="88900">
              <a:lnSpc>
                <a:spcPct val="100000"/>
              </a:lnSpc>
            </a:pPr>
            <a:r>
              <a:rPr spc="5" dirty="0"/>
              <a:t>-</a:t>
            </a:r>
            <a:r>
              <a:rPr spc="-25" dirty="0"/>
              <a:t> </a:t>
            </a:r>
            <a:fld id="{81D60167-4931-47E6-BA6A-407CBD079E47}" type="slidenum">
              <a:rPr spc="10" dirty="0"/>
              <a:t>‹#›</a:t>
            </a:fld>
            <a:r>
              <a:rPr spc="40" dirty="0"/>
              <a:t> </a:t>
            </a:r>
            <a:r>
              <a:rPr spc="5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5507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2107" y="309372"/>
            <a:ext cx="9201784" cy="305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F243E"/>
                </a:solidFill>
                <a:latin typeface="나눔고딕"/>
                <a:cs typeface="나눔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5750" y="2200274"/>
            <a:ext cx="93345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56CE1"/>
                </a:solidFill>
                <a:latin typeface="MS Gothic"/>
                <a:cs typeface="MS Gothic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31430" y="6577012"/>
            <a:ext cx="197040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나눔고딕"/>
                <a:cs typeface="나눔고딕"/>
              </a:defRPr>
            </a:lvl1pPr>
          </a:lstStyle>
          <a:p>
            <a:pPr marL="12700">
              <a:lnSpc>
                <a:spcPct val="100000"/>
              </a:lnSpc>
            </a:pPr>
            <a:endParaRPr spc="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44720" y="6553898"/>
            <a:ext cx="665480" cy="146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rgbClr val="7E7E7E"/>
                </a:solidFill>
                <a:latin typeface="나눔고딕"/>
                <a:cs typeface="나눔고딕"/>
              </a:defRPr>
            </a:lvl1pPr>
          </a:lstStyle>
          <a:p>
            <a:pPr marL="88900">
              <a:lnSpc>
                <a:spcPct val="100000"/>
              </a:lnSpc>
            </a:pPr>
            <a:r>
              <a:rPr spc="5" dirty="0"/>
              <a:t>-</a:t>
            </a:r>
            <a:r>
              <a:rPr spc="-25" dirty="0"/>
              <a:t> </a:t>
            </a:r>
            <a:fld id="{81D60167-4931-47E6-BA6A-407CBD079E47}" type="slidenum">
              <a:rPr spc="10" dirty="0"/>
              <a:t>‹#›</a:t>
            </a:fld>
            <a:r>
              <a:rPr spc="40" dirty="0"/>
              <a:t> </a:t>
            </a:r>
            <a:r>
              <a:rPr spc="5" dirty="0"/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ws.amazon.com/ko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9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8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nu.org/licenses/licenses.html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3600" b="1" kern="0" spc="22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  <a:r>
              <a:rPr lang="ko-KR" altLang="en-US" sz="3600" b="1" kern="0" spc="-140" dirty="0">
                <a:solidFill>
                  <a:schemeClr val="bg1"/>
                </a:solidFill>
              </a:rPr>
              <a:t>장</a:t>
            </a:r>
            <a:r>
              <a:rPr lang="ko-KR" altLang="en-US" sz="3600" b="1" kern="0" spc="-110" dirty="0">
                <a:solidFill>
                  <a:schemeClr val="bg1"/>
                </a:solidFill>
              </a:rPr>
              <a:t> </a:t>
            </a:r>
            <a:r>
              <a:rPr lang="ko-KR" altLang="en-US" sz="3600" b="1" kern="0" spc="-300" dirty="0">
                <a:solidFill>
                  <a:schemeClr val="bg1"/>
                </a:solidFill>
                <a:latin typeface="Arial"/>
                <a:cs typeface="Arial"/>
              </a:rPr>
              <a:t>리눅스 개요</a:t>
            </a:r>
            <a:endParaRPr lang="ko-KR" altLang="en-US" sz="36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922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321691"/>
          </a:xfrm>
        </p:spPr>
        <p:txBody>
          <a:bodyPr/>
          <a:lstStyle/>
          <a:p>
            <a:r>
              <a:rPr lang="ko-KR" altLang="en-US" dirty="0" err="1"/>
              <a:t>우분투를</a:t>
            </a:r>
            <a:r>
              <a:rPr lang="ko-KR" altLang="en-US" dirty="0"/>
              <a:t> 바탕으로 한 </a:t>
            </a:r>
            <a:r>
              <a:rPr lang="ko-KR" altLang="en-US" dirty="0" err="1"/>
              <a:t>배포판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98" y="1058602"/>
            <a:ext cx="3228975" cy="5676900"/>
          </a:xfrm>
          <a:prstGeom prst="rect">
            <a:avLst/>
          </a:prstGeom>
        </p:spPr>
      </p:pic>
      <p:sp>
        <p:nvSpPr>
          <p:cNvPr id="4" name="모서리가 둥근 사각형 설명선 3"/>
          <p:cNvSpPr/>
          <p:nvPr/>
        </p:nvSpPr>
        <p:spPr>
          <a:xfrm>
            <a:off x="3584848" y="3573016"/>
            <a:ext cx="1296144" cy="348150"/>
          </a:xfrm>
          <a:prstGeom prst="wedgeRoundRectCallout">
            <a:avLst>
              <a:gd name="adj1" fmla="val 84008"/>
              <a:gd name="adj2" fmla="val 120866"/>
              <a:gd name="adj3" fmla="val 16667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Ubuntu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32090" y="4051672"/>
            <a:ext cx="360040" cy="2414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28" y="6294952"/>
            <a:ext cx="3857625" cy="2476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A5025-47EA-41F7-8C60-93F206B640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4225290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553998"/>
          </a:xfrm>
        </p:spPr>
        <p:txBody>
          <a:bodyPr/>
          <a:lstStyle/>
          <a:p>
            <a:r>
              <a:rPr lang="en-US" altLang="ko-KR" dirty="0" err="1"/>
              <a:t>ls</a:t>
            </a:r>
            <a:r>
              <a:rPr lang="en-US" altLang="ko-KR" dirty="0"/>
              <a:t> </a:t>
            </a:r>
            <a:r>
              <a:rPr lang="ko-KR" altLang="en-US" dirty="0"/>
              <a:t>명령의 </a:t>
            </a:r>
            <a:r>
              <a:rPr lang="ko-KR" altLang="en-US" dirty="0" err="1"/>
              <a:t>심벌릭</a:t>
            </a:r>
            <a:r>
              <a:rPr lang="ko-KR" altLang="en-US" dirty="0"/>
              <a:t> 링크 </a:t>
            </a:r>
            <a:r>
              <a:rPr lang="en-US" altLang="ko-KR" dirty="0"/>
              <a:t>: </a:t>
            </a:r>
            <a:r>
              <a:rPr lang="en-US" altLang="ko-KR" dirty="0" err="1"/>
              <a:t>dir</a:t>
            </a:r>
            <a:r>
              <a:rPr lang="en-US" altLang="ko-KR" dirty="0"/>
              <a:t>, </a:t>
            </a:r>
            <a:r>
              <a:rPr lang="en-US" altLang="ko-KR" dirty="0" err="1"/>
              <a:t>vdir</a:t>
            </a:r>
            <a:endParaRPr lang="en-US" altLang="ko-KR" dirty="0"/>
          </a:p>
          <a:p>
            <a:pPr lvl="1"/>
            <a:r>
              <a:rPr lang="ko-KR" altLang="en-US" dirty="0"/>
              <a:t>윈도의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창에서 사용하는 명령과 동일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70" y="2000711"/>
            <a:ext cx="7455477" cy="379268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EAED74-513F-4D67-9C5F-EB1B0E0B4A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76562"/>
            <a:ext cx="8352928" cy="321691"/>
          </a:xfrm>
        </p:spPr>
        <p:txBody>
          <a:bodyPr/>
          <a:lstStyle/>
          <a:p>
            <a:r>
              <a:rPr lang="ko-KR" altLang="en-US" dirty="0"/>
              <a:t>디렉터리 만들기</a:t>
            </a:r>
            <a:endParaRPr lang="en-US" altLang="ko-KR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74" y="1628800"/>
            <a:ext cx="7481455" cy="20348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D197FB-4F1F-4E13-98C4-B8F06FE490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3"/>
            <a:ext cx="8892988" cy="3744615"/>
          </a:xfrm>
        </p:spPr>
        <p:txBody>
          <a:bodyPr/>
          <a:lstStyle/>
          <a:p>
            <a:r>
              <a:rPr lang="ko-KR" altLang="en-US" dirty="0"/>
              <a:t>디렉터리 한 개 만들기</a:t>
            </a:r>
            <a:endParaRPr lang="en-US" altLang="ko-KR" b="1" dirty="0"/>
          </a:p>
          <a:p>
            <a:pPr lvl="1">
              <a:spcBef>
                <a:spcPts val="288"/>
              </a:spcBef>
            </a:pPr>
            <a:r>
              <a:rPr lang="ko-KR" altLang="en-US" dirty="0"/>
              <a:t>디렉터리를 한 개만 만들려면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ko-KR" altLang="en-US" dirty="0"/>
              <a:t>명령에 인자로 생성하려는 디렉터리명을 지정</a:t>
            </a:r>
            <a:endParaRPr lang="en-US" altLang="ko-KR" dirty="0"/>
          </a:p>
          <a:p>
            <a:pPr lvl="1">
              <a:spcBef>
                <a:spcPts val="288"/>
              </a:spcBef>
            </a:pPr>
            <a:r>
              <a:rPr lang="ko-KR" altLang="en-US" dirty="0"/>
              <a:t>디렉터리명은 상대 경로명이나 절대 경로명으로 지정</a:t>
            </a:r>
            <a:endParaRPr lang="en-US" altLang="ko-KR" dirty="0"/>
          </a:p>
          <a:p>
            <a:pPr lvl="1">
              <a:spcBef>
                <a:spcPts val="288"/>
              </a:spcBef>
            </a:pPr>
            <a:endParaRPr lang="en-US" altLang="ko-KR" dirty="0"/>
          </a:p>
          <a:p>
            <a:pPr lvl="1">
              <a:spcBef>
                <a:spcPts val="288"/>
              </a:spcBef>
            </a:pPr>
            <a:endParaRPr lang="en-US" altLang="ko-KR" dirty="0"/>
          </a:p>
          <a:p>
            <a:pPr lvl="1">
              <a:spcBef>
                <a:spcPts val="288"/>
              </a:spcBef>
            </a:pPr>
            <a:endParaRPr lang="en-US" altLang="ko-KR" dirty="0"/>
          </a:p>
          <a:p>
            <a:pPr lvl="1">
              <a:spcBef>
                <a:spcPts val="288"/>
              </a:spcBef>
            </a:pPr>
            <a:endParaRPr lang="en-US" altLang="ko-KR" dirty="0"/>
          </a:p>
          <a:p>
            <a:pPr lvl="1">
              <a:spcBef>
                <a:spcPts val="288"/>
              </a:spcBef>
            </a:pPr>
            <a:endParaRPr lang="en-US" altLang="ko-KR" dirty="0"/>
          </a:p>
          <a:p>
            <a:pPr lvl="1">
              <a:spcBef>
                <a:spcPts val="288"/>
              </a:spcBef>
            </a:pPr>
            <a:endParaRPr lang="en-US" altLang="ko-KR" dirty="0"/>
          </a:p>
          <a:p>
            <a:pPr>
              <a:spcBef>
                <a:spcPts val="288"/>
              </a:spcBef>
            </a:pPr>
            <a:r>
              <a:rPr lang="ko-KR" altLang="en-US" dirty="0"/>
              <a:t>동시에 디렉터리 여러 개 만들기</a:t>
            </a:r>
            <a:endParaRPr lang="en-US" altLang="ko-KR" dirty="0"/>
          </a:p>
          <a:p>
            <a:pPr lvl="1">
              <a:spcBef>
                <a:spcPts val="288"/>
              </a:spcBef>
            </a:pPr>
            <a:r>
              <a:rPr lang="ko-KR" altLang="en-US" dirty="0"/>
              <a:t>디렉터리 이름을 여러 개 지정하면 동시에 만들 수 있음</a:t>
            </a:r>
            <a:endParaRPr lang="en-US" altLang="ko-KR" dirty="0"/>
          </a:p>
          <a:p>
            <a:pPr lvl="1">
              <a:spcBef>
                <a:spcPts val="288"/>
              </a:spcBef>
            </a:pPr>
            <a:r>
              <a:rPr lang="ko-KR" altLang="en-US" dirty="0"/>
              <a:t>디렉터리 이름은 </a:t>
            </a:r>
            <a:r>
              <a:rPr lang="ko-KR" altLang="en-US" dirty="0" err="1"/>
              <a:t>공백문자로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2">
              <a:spcBef>
                <a:spcPts val="288"/>
              </a:spcBef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95" y="2204865"/>
            <a:ext cx="6848554" cy="1338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96" y="4725144"/>
            <a:ext cx="6864297" cy="129886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C961E8-C4DF-47E2-9786-591E602805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4175502"/>
          </a:xfrm>
        </p:spPr>
        <p:txBody>
          <a:bodyPr/>
          <a:lstStyle/>
          <a:p>
            <a:r>
              <a:rPr lang="ko-KR" altLang="en-US" dirty="0"/>
              <a:t>중간 디렉터리 자동으로 만들기 </a:t>
            </a:r>
            <a:r>
              <a:rPr lang="en-US" altLang="ko-KR" dirty="0"/>
              <a:t>: -p </a:t>
            </a:r>
            <a:r>
              <a:rPr lang="ko-KR" altLang="en-US" dirty="0"/>
              <a:t>옵션</a:t>
            </a:r>
            <a:endParaRPr lang="en-US" altLang="ko-KR" b="1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-p </a:t>
            </a:r>
            <a:r>
              <a:rPr lang="ko-KR" altLang="en-US" dirty="0"/>
              <a:t>옵션</a:t>
            </a:r>
            <a:r>
              <a:rPr lang="en-US" altLang="ko-KR" dirty="0"/>
              <a:t>: </a:t>
            </a:r>
            <a:r>
              <a:rPr lang="ko-KR" altLang="en-US" dirty="0"/>
              <a:t>디렉터리명으로 지정한 경로 중 중간 단계의 디렉터리가 없을 경우 자동으로 중간 단계 디렉터리를 생성한 후 최종 디렉터리를 생성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</a:t>
            </a:r>
            <a:r>
              <a:rPr lang="ko-KR" altLang="en-US" dirty="0"/>
              <a:t> 경로에서 중간 단계 디렉터리가 없으므로 디렉터리를 생성 못함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-p </a:t>
            </a:r>
            <a:r>
              <a:rPr lang="ko-KR" altLang="en-US" dirty="0"/>
              <a:t>옵션 사용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                                                                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33" y="2318354"/>
            <a:ext cx="7524750" cy="8226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66" y="3677801"/>
            <a:ext cx="7472795" cy="27795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5F395-F90F-4017-8971-508F3A9ABE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4185761"/>
          </a:xfrm>
        </p:spPr>
        <p:txBody>
          <a:bodyPr/>
          <a:lstStyle/>
          <a:p>
            <a:r>
              <a:rPr lang="ko-KR" altLang="en-US" dirty="0"/>
              <a:t>디렉터리 삭제하기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tmp3 </a:t>
            </a:r>
            <a:r>
              <a:rPr lang="ko-KR" altLang="en-US" dirty="0"/>
              <a:t>디렉터리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디렉터리가 비어있지 않으면 삭제 불가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39" y="1630813"/>
            <a:ext cx="7490114" cy="19829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4" y="4046688"/>
            <a:ext cx="7524750" cy="1324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395" y="5682724"/>
            <a:ext cx="7507432" cy="84859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98DCBA-6ADA-48BA-AF69-01050DCA3C5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168351"/>
          </a:xfrm>
        </p:spPr>
        <p:txBody>
          <a:bodyPr/>
          <a:lstStyle/>
          <a:p>
            <a:r>
              <a:rPr lang="ko-KR" altLang="en-US" dirty="0"/>
              <a:t>파일의 내용을 보는 명령 </a:t>
            </a:r>
            <a:endParaRPr lang="en-US" altLang="ko-KR" dirty="0"/>
          </a:p>
          <a:p>
            <a:r>
              <a:rPr lang="ko-KR" altLang="en-US" dirty="0"/>
              <a:t>파일을 복사하는 명령</a:t>
            </a:r>
            <a:endParaRPr lang="en-US" altLang="ko-KR" dirty="0"/>
          </a:p>
          <a:p>
            <a:r>
              <a:rPr lang="ko-KR" altLang="en-US" dirty="0"/>
              <a:t>파일을 삭제하고 이동하는 명령</a:t>
            </a:r>
            <a:endParaRPr lang="en-US" altLang="ko-KR" dirty="0"/>
          </a:p>
          <a:p>
            <a:r>
              <a:rPr lang="ko-KR" altLang="en-US" dirty="0"/>
              <a:t>하드 링크와 </a:t>
            </a:r>
            <a:r>
              <a:rPr lang="ko-KR" altLang="en-US" dirty="0" err="1"/>
              <a:t>심벌릭</a:t>
            </a:r>
            <a:r>
              <a:rPr lang="ko-KR" altLang="en-US" dirty="0"/>
              <a:t> 링크를 생성하는 명령</a:t>
            </a:r>
            <a:endParaRPr lang="en-US" altLang="ko-KR" dirty="0"/>
          </a:p>
          <a:p>
            <a:r>
              <a:rPr lang="ko-KR" altLang="en-US" dirty="0"/>
              <a:t>빈 파일을 만드는 명령</a:t>
            </a:r>
            <a:endParaRPr lang="en-US" altLang="ko-KR" dirty="0"/>
          </a:p>
          <a:p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4D2B9D-CA88-49A5-899C-C97C3D149C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3621504"/>
          </a:xfrm>
        </p:spPr>
        <p:txBody>
          <a:bodyPr/>
          <a:lstStyle/>
          <a:p>
            <a:r>
              <a:rPr lang="ko-KR" altLang="en-US" dirty="0"/>
              <a:t>파일 내용 연속 출력하기</a:t>
            </a:r>
            <a:endParaRPr lang="en-US" altLang="ko-KR" dirty="0"/>
          </a:p>
          <a:p>
            <a:pPr lvl="1"/>
            <a:r>
              <a:rPr lang="ko-KR" altLang="en-US" dirty="0"/>
              <a:t>텍스트 파일 내용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 내용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98" y="1916833"/>
            <a:ext cx="6987886" cy="162790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24608" y="4126388"/>
            <a:ext cx="6354588" cy="2614981"/>
            <a:chOff x="1038337" y="3981521"/>
            <a:chExt cx="6990047" cy="287647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8337" y="3981521"/>
              <a:ext cx="6970568" cy="189634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157" y="5827568"/>
              <a:ext cx="6979227" cy="1030432"/>
            </a:xfrm>
            <a:prstGeom prst="rect">
              <a:avLst/>
            </a:prstGeom>
          </p:spPr>
        </p:pic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AC09D6A-13FA-41D2-8D5B-0ED8BEFBE9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789960"/>
          </a:xfrm>
        </p:spPr>
        <p:txBody>
          <a:bodyPr/>
          <a:lstStyle/>
          <a:p>
            <a:r>
              <a:rPr lang="ko-KR" altLang="en-US" dirty="0"/>
              <a:t>파일 내용 연속 출력하기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행 번호 붙이기</a:t>
            </a:r>
            <a:r>
              <a:rPr lang="en-US" altLang="ko-KR" dirty="0"/>
              <a:t>(-n</a:t>
            </a:r>
            <a:r>
              <a:rPr lang="ko-KR" altLang="en-US" dirty="0"/>
              <a:t> 옵션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9" y="1956956"/>
            <a:ext cx="6996545" cy="294409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8792AB-41DA-4A81-8250-7CAE7497C9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27932675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3"/>
            <a:ext cx="8892988" cy="4288353"/>
          </a:xfrm>
        </p:spPr>
        <p:txBody>
          <a:bodyPr/>
          <a:lstStyle/>
          <a:p>
            <a:r>
              <a:rPr lang="ko-KR" altLang="en-US" dirty="0"/>
              <a:t>화면 단위로 파일 내용 출력하기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아직 출력되지 않은 내용이 더 있으면 화면 하단에 ‘</a:t>
            </a:r>
            <a:r>
              <a:rPr lang="en-US" altLang="ko-KR" dirty="0"/>
              <a:t>--More--(0%)’</a:t>
            </a:r>
            <a:r>
              <a:rPr lang="ko-KR" altLang="en-US" dirty="0"/>
              <a:t>와 같이 표시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/>
              <a:t>파일 내용 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스페이스바</a:t>
            </a:r>
            <a:r>
              <a:rPr lang="en-US" altLang="ko-KR" dirty="0"/>
              <a:t>: </a:t>
            </a:r>
            <a:r>
              <a:rPr lang="ko-KR" altLang="en-US" dirty="0"/>
              <a:t>다음 화면 출력</a:t>
            </a:r>
            <a:r>
              <a:rPr lang="en-US" altLang="ko-KR" dirty="0"/>
              <a:t>, </a:t>
            </a:r>
            <a:r>
              <a:rPr lang="ko-KR" altLang="en-US" dirty="0" err="1"/>
              <a:t>엔터키</a:t>
            </a:r>
            <a:r>
              <a:rPr lang="en-US" altLang="ko-KR" dirty="0"/>
              <a:t>: </a:t>
            </a:r>
            <a:r>
              <a:rPr lang="ko-KR" altLang="en-US" dirty="0"/>
              <a:t>한 줄씩 스크롤</a:t>
            </a:r>
            <a:r>
              <a:rPr lang="en-US" altLang="ko-KR" dirty="0"/>
              <a:t>, /</a:t>
            </a:r>
            <a:r>
              <a:rPr lang="ko-KR" altLang="en-US" dirty="0"/>
              <a:t>문자열</a:t>
            </a:r>
            <a:r>
              <a:rPr lang="en-US" altLang="ko-KR" dirty="0"/>
              <a:t>: </a:t>
            </a:r>
            <a:r>
              <a:rPr lang="ko-KR" altLang="en-US" dirty="0"/>
              <a:t>해당 문자열 검색</a:t>
            </a:r>
            <a:r>
              <a:rPr lang="en-US" altLang="ko-KR" dirty="0"/>
              <a:t>, q: </a:t>
            </a:r>
            <a:r>
              <a:rPr lang="ko-KR" altLang="en-US" dirty="0"/>
              <a:t>종료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0" y="1628800"/>
            <a:ext cx="7005205" cy="161925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172679" y="3931266"/>
            <a:ext cx="7704658" cy="1585787"/>
            <a:chOff x="705917" y="3090862"/>
            <a:chExt cx="7704658" cy="158578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425" y="3090862"/>
              <a:ext cx="7677150" cy="6762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917" y="3742481"/>
              <a:ext cx="7696200" cy="304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6282" y="4047999"/>
              <a:ext cx="7677150" cy="628650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DC592B-7802-438B-9704-1EAE846C5B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1969770"/>
          </a:xfrm>
        </p:spPr>
        <p:txBody>
          <a:bodyPr/>
          <a:lstStyle/>
          <a:p>
            <a:r>
              <a:rPr lang="ko-KR" altLang="en-US" dirty="0"/>
              <a:t>개선된 화면 단위 파일 내용 출력하기</a:t>
            </a:r>
            <a:endParaRPr lang="en-US" altLang="ko-KR" dirty="0"/>
          </a:p>
          <a:p>
            <a:pPr lvl="1"/>
            <a:r>
              <a:rPr lang="ko-KR" altLang="en-US" dirty="0"/>
              <a:t>스크롤 되어 지나간 내용도 확인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/services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88" y="1843800"/>
            <a:ext cx="6970568" cy="13767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02" y="1403906"/>
            <a:ext cx="3437659" cy="18876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88" y="3498743"/>
            <a:ext cx="6344752" cy="32353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70DA9-E339-400C-8963-8219E15348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109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387E7-0F3E-4B21-A75D-2134443860C9}"/>
              </a:ext>
            </a:extLst>
          </p:cNvPr>
          <p:cNvSpPr txBox="1"/>
          <p:nvPr/>
        </p:nvSpPr>
        <p:spPr>
          <a:xfrm>
            <a:off x="2995706" y="2754868"/>
            <a:ext cx="497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q</a:t>
            </a:r>
            <a:r>
              <a:rPr lang="en-US" altLang="ko-KR"/>
              <a:t>: </a:t>
            </a:r>
            <a:r>
              <a:rPr lang="ko-KR" altLang="en-US" dirty="0"/>
              <a:t>빠져나가기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2"/>
            <a:ext cx="8352928" cy="4733155"/>
          </a:xfrm>
        </p:spPr>
        <p:txBody>
          <a:bodyPr/>
          <a:lstStyle/>
          <a:p>
            <a:r>
              <a:rPr lang="ko-KR" altLang="en-US" dirty="0" err="1"/>
              <a:t>리눅스의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/>
            <a:r>
              <a:rPr lang="ko-KR" altLang="en-US" dirty="0" err="1"/>
              <a:t>리눅스는</a:t>
            </a:r>
            <a:r>
              <a:rPr lang="ko-KR" altLang="en-US" dirty="0"/>
              <a:t> 공개 소프트웨어이며 무료로 사용할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유닉스와의 완벽한 호환성을 유지한다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서버용 운영체제로 많이 사용된다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편리한 </a:t>
            </a:r>
            <a:r>
              <a:rPr lang="en-US" altLang="ko-KR" dirty="0"/>
              <a:t>GUI </a:t>
            </a:r>
            <a:r>
              <a:rPr lang="ko-KR" altLang="en-US" dirty="0"/>
              <a:t>환경을 제공한다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리눅스의</a:t>
            </a:r>
            <a:r>
              <a:rPr lang="ko-KR" altLang="en-US" dirty="0"/>
              <a:t> 구조</a:t>
            </a:r>
            <a:endParaRPr lang="en-US" altLang="ko-KR" dirty="0"/>
          </a:p>
          <a:p>
            <a:pPr lvl="1"/>
            <a:r>
              <a:rPr lang="ko-KR" altLang="en-US" dirty="0" err="1"/>
              <a:t>커널</a:t>
            </a:r>
            <a:r>
              <a:rPr lang="en-US" altLang="ko-KR" dirty="0"/>
              <a:t>: </a:t>
            </a:r>
            <a:r>
              <a:rPr lang="ko-KR" altLang="en-US" dirty="0" err="1"/>
              <a:t>리눅스의</a:t>
            </a:r>
            <a:r>
              <a:rPr lang="ko-KR" altLang="en-US" dirty="0"/>
              <a:t> 핵심</a:t>
            </a:r>
            <a:endParaRPr lang="en-US" altLang="ko-KR" dirty="0"/>
          </a:p>
          <a:p>
            <a:pPr lvl="2"/>
            <a:r>
              <a:rPr lang="ko-KR" altLang="en-US" dirty="0"/>
              <a:t>프로세스</a:t>
            </a:r>
            <a:r>
              <a:rPr lang="en-US" altLang="ko-KR" dirty="0"/>
              <a:t>/</a:t>
            </a:r>
            <a:r>
              <a:rPr lang="ko-KR" altLang="en-US" dirty="0"/>
              <a:t>메모리</a:t>
            </a:r>
            <a:r>
              <a:rPr lang="en-US" altLang="ko-KR" dirty="0"/>
              <a:t>/</a:t>
            </a:r>
            <a:r>
              <a:rPr lang="ko-KR" altLang="en-US" dirty="0"/>
              <a:t>파일 시스템</a:t>
            </a:r>
            <a:r>
              <a:rPr lang="en-US" altLang="ko-KR" dirty="0"/>
              <a:t>/</a:t>
            </a:r>
            <a:r>
              <a:rPr lang="ko-KR" altLang="en-US" dirty="0"/>
              <a:t>장치 관리</a:t>
            </a:r>
            <a:endParaRPr lang="en-US" altLang="ko-KR" dirty="0"/>
          </a:p>
          <a:p>
            <a:pPr lvl="2"/>
            <a:r>
              <a:rPr lang="ko-KR" altLang="en-US" dirty="0"/>
              <a:t>컴퓨터의 모든 자원 초기화 및 제어 기능</a:t>
            </a:r>
            <a:endParaRPr lang="en-US" altLang="ko-KR" dirty="0"/>
          </a:p>
          <a:p>
            <a:pPr lvl="1"/>
            <a:r>
              <a:rPr lang="ko-KR" altLang="en-US" dirty="0" err="1"/>
              <a:t>셸</a:t>
            </a:r>
            <a:r>
              <a:rPr lang="en-US" altLang="ko-KR" dirty="0"/>
              <a:t>: </a:t>
            </a:r>
            <a:r>
              <a:rPr lang="ko-KR" altLang="en-US" dirty="0"/>
              <a:t>사용자 인터페이스</a:t>
            </a:r>
            <a:endParaRPr lang="en-US" altLang="ko-KR" dirty="0"/>
          </a:p>
          <a:p>
            <a:pPr lvl="2"/>
            <a:r>
              <a:rPr lang="ko-KR" altLang="en-US" dirty="0"/>
              <a:t>명령 해석</a:t>
            </a:r>
            <a:endParaRPr lang="en-US" altLang="ko-KR" dirty="0"/>
          </a:p>
          <a:p>
            <a:pPr lvl="2"/>
            <a:r>
              <a:rPr lang="ko-KR" altLang="en-US" dirty="0"/>
              <a:t>프로그래밍 기능</a:t>
            </a:r>
            <a:endParaRPr lang="en-US" altLang="ko-KR" dirty="0"/>
          </a:p>
          <a:p>
            <a:pPr lvl="2"/>
            <a:r>
              <a:rPr lang="ko-KR" altLang="en-US" dirty="0" err="1"/>
              <a:t>리눅스</a:t>
            </a:r>
            <a:r>
              <a:rPr lang="ko-KR" altLang="en-US" dirty="0"/>
              <a:t> 기본 </a:t>
            </a:r>
            <a:r>
              <a:rPr lang="ko-KR" altLang="en-US" dirty="0" err="1"/>
              <a:t>셸</a:t>
            </a:r>
            <a:r>
              <a:rPr lang="en-US" altLang="ko-KR" dirty="0"/>
              <a:t>: </a:t>
            </a:r>
            <a:r>
              <a:rPr lang="ko-KR" altLang="en-US" dirty="0" err="1"/>
              <a:t>배시</a:t>
            </a:r>
            <a:r>
              <a:rPr lang="ko-KR" altLang="en-US" dirty="0"/>
              <a:t> </a:t>
            </a:r>
            <a:r>
              <a:rPr lang="ko-KR" altLang="en-US" dirty="0" err="1"/>
              <a:t>셸</a:t>
            </a:r>
            <a:r>
              <a:rPr lang="en-US" altLang="ko-KR" dirty="0"/>
              <a:t>(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응용 프로그램</a:t>
            </a:r>
            <a:endParaRPr lang="en-US" altLang="ko-KR" dirty="0"/>
          </a:p>
          <a:p>
            <a:pPr lvl="2"/>
            <a:r>
              <a:rPr lang="ko-KR" altLang="en-US" dirty="0"/>
              <a:t>각종 프로그래밍 개발 도구</a:t>
            </a:r>
            <a:endParaRPr lang="en-US" altLang="ko-KR" dirty="0"/>
          </a:p>
          <a:p>
            <a:pPr lvl="2"/>
            <a:r>
              <a:rPr lang="ko-KR" altLang="en-US" dirty="0"/>
              <a:t>문서 편집 도구</a:t>
            </a:r>
            <a:endParaRPr lang="en-US" altLang="ko-KR" dirty="0"/>
          </a:p>
          <a:p>
            <a:pPr lvl="2"/>
            <a:r>
              <a:rPr lang="ko-KR" altLang="en-US" dirty="0"/>
              <a:t>네트워크 관련 도구 등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1" y="3429000"/>
            <a:ext cx="4048125" cy="23050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CB1EB5-DBE4-4582-81DD-4A255AB671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4996240"/>
          </a:xfrm>
        </p:spPr>
        <p:txBody>
          <a:bodyPr/>
          <a:lstStyle/>
          <a:p>
            <a:r>
              <a:rPr lang="ko-KR" altLang="en-US" dirty="0"/>
              <a:t>파일 뒷부분 출력하기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/>
              <a:t>파일의 마지막 </a:t>
            </a:r>
            <a:r>
              <a:rPr lang="en-US" altLang="ko-KR" dirty="0"/>
              <a:t>10</a:t>
            </a:r>
            <a:r>
              <a:rPr lang="ko-KR" altLang="en-US" dirty="0"/>
              <a:t>행 출력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r>
              <a:rPr lang="en-US" altLang="ko-KR" dirty="0"/>
              <a:t>	</a:t>
            </a:r>
            <a:endParaRPr lang="ko-KR" altLang="en-US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00" y="1575640"/>
            <a:ext cx="6996545" cy="18963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019" y="4066048"/>
            <a:ext cx="6171382" cy="260331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187FD-B013-4114-BA11-42051687F4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24744"/>
            <a:ext cx="8208912" cy="3621504"/>
          </a:xfrm>
        </p:spPr>
        <p:txBody>
          <a:bodyPr/>
          <a:lstStyle/>
          <a:p>
            <a:r>
              <a:rPr lang="ko-KR" altLang="en-US" dirty="0"/>
              <a:t>파일 뒷부분 출력하기</a:t>
            </a:r>
            <a:endParaRPr lang="en-US" altLang="ko-KR" dirty="0"/>
          </a:p>
          <a:p>
            <a:pPr lvl="1"/>
            <a:r>
              <a:rPr lang="ko-KR" altLang="en-US" dirty="0"/>
              <a:t>지정한 숫자만큼 출력하기 </a:t>
            </a:r>
            <a:r>
              <a:rPr lang="en-US" altLang="ko-KR" dirty="0"/>
              <a:t>: - </a:t>
            </a:r>
            <a:r>
              <a:rPr lang="ko-KR" altLang="en-US" dirty="0"/>
              <a:t>숫자 옵션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/>
              <a:t>파일의 마지막 </a:t>
            </a:r>
            <a:r>
              <a:rPr lang="en-US" altLang="ko-KR" dirty="0"/>
              <a:t>7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 내용을 주기적으로 반복 출력하기 </a:t>
            </a:r>
            <a:r>
              <a:rPr lang="en-US" altLang="ko-KR" dirty="0"/>
              <a:t>: -f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-f </a:t>
            </a:r>
            <a:r>
              <a:rPr lang="ko-KR" altLang="en-US" dirty="0"/>
              <a:t>옵션을 사용하면 파일 출력이 종료되지 않고 대기 상태가 되며 파일 내용이 주기적으로 반복 출력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76" y="2060849"/>
            <a:ext cx="7048500" cy="221672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436394" y="4889649"/>
            <a:ext cx="7021656" cy="1452293"/>
            <a:chOff x="1055394" y="4889648"/>
            <a:chExt cx="7021656" cy="145229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73511"/>
            <a:stretch/>
          </p:blipFill>
          <p:spPr>
            <a:xfrm>
              <a:off x="1063186" y="5511606"/>
              <a:ext cx="7013864" cy="83033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r="9397" b="-5107"/>
            <a:stretch/>
          </p:blipFill>
          <p:spPr>
            <a:xfrm>
              <a:off x="1055394" y="5340882"/>
              <a:ext cx="6972990" cy="320366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b="83309"/>
            <a:stretch/>
          </p:blipFill>
          <p:spPr>
            <a:xfrm>
              <a:off x="1055394" y="4889648"/>
              <a:ext cx="7013864" cy="523180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616C01-09C3-44B8-BE3E-93B4BCCCE3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3"/>
            <a:ext cx="8892988" cy="3005951"/>
          </a:xfrm>
        </p:spPr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ko-KR" altLang="en-US" dirty="0"/>
              <a:t>디렉터리</a:t>
            </a:r>
            <a:r>
              <a:rPr lang="en-US" altLang="ko-KR" dirty="0"/>
              <a:t>)</a:t>
            </a:r>
            <a:r>
              <a:rPr lang="ko-KR" altLang="en-US" dirty="0"/>
              <a:t> 복사하기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두 인자가 모두 파일인 경우 </a:t>
            </a:r>
            <a:r>
              <a:rPr lang="en-US" altLang="ko-KR" dirty="0"/>
              <a:t>: </a:t>
            </a:r>
            <a:r>
              <a:rPr lang="ko-KR" altLang="en-US" dirty="0"/>
              <a:t>파일을 다른 파일로 복사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파일을 현재 디렉터리에 </a:t>
            </a:r>
            <a:r>
              <a:rPr lang="en-US" altLang="ko-KR" dirty="0"/>
              <a:t>text1</a:t>
            </a:r>
            <a:r>
              <a:rPr lang="ko-KR" altLang="en-US" dirty="0"/>
              <a:t> 파일로 복사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0" y="1628801"/>
            <a:ext cx="7005205" cy="18617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52" y="4520045"/>
            <a:ext cx="7022523" cy="157595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E569B6-5DC6-4C26-B896-D3260BAFDE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4093428"/>
          </a:xfrm>
        </p:spPr>
        <p:txBody>
          <a:bodyPr/>
          <a:lstStyle/>
          <a:p>
            <a:r>
              <a:rPr lang="ko-KR" altLang="en-US" dirty="0"/>
              <a:t>두 번째 인자가 디렉터리인 경우</a:t>
            </a:r>
            <a:endParaRPr lang="en-US" altLang="ko-KR" dirty="0"/>
          </a:p>
          <a:p>
            <a:pPr lvl="1"/>
            <a:r>
              <a:rPr lang="ko-KR" altLang="en-US" dirty="0"/>
              <a:t>파일을 해당 디렉터리 아래에 복사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temp </a:t>
            </a:r>
            <a:r>
              <a:rPr lang="ko-KR" altLang="en-US" dirty="0"/>
              <a:t>디렉터리에 </a:t>
            </a:r>
            <a:r>
              <a:rPr lang="en-US" altLang="ko-KR" dirty="0"/>
              <a:t>text1 </a:t>
            </a:r>
            <a:r>
              <a:rPr lang="ko-KR" altLang="en-US" dirty="0"/>
              <a:t>파일 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원본 파일과 다른 이름으로 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쓰기 권한이 없는 디렉터리에 파일을 복사하려고 하면 다음과 같은 오류가 발생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00" y="2121478"/>
            <a:ext cx="6996545" cy="13075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95" y="3821176"/>
            <a:ext cx="7013864" cy="943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55" y="5183373"/>
            <a:ext cx="7005205" cy="71870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73F275-EF91-4FD1-8473-92874061C8E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4819268"/>
          </a:xfrm>
        </p:spPr>
        <p:txBody>
          <a:bodyPr/>
          <a:lstStyle/>
          <a:p>
            <a:r>
              <a:rPr lang="ko-KR" altLang="en-US" dirty="0"/>
              <a:t>인자를 여러 개 지정할 경우</a:t>
            </a:r>
            <a:endParaRPr lang="en-US" altLang="ko-KR" dirty="0"/>
          </a:p>
          <a:p>
            <a:pPr lvl="1"/>
            <a:r>
              <a:rPr lang="en-US" altLang="ko-KR" dirty="0" err="1"/>
              <a:t>cp</a:t>
            </a:r>
            <a:r>
              <a:rPr lang="en-US" altLang="ko-KR" dirty="0"/>
              <a:t> </a:t>
            </a:r>
            <a:r>
              <a:rPr lang="ko-KR" altLang="en-US" dirty="0"/>
              <a:t>명령에서 첫 번째 인자의 자리에 파일명을 여러 개 지정할 수 있는데</a:t>
            </a:r>
            <a:r>
              <a:rPr lang="en-US" altLang="ko-KR" dirty="0"/>
              <a:t>, </a:t>
            </a:r>
            <a:r>
              <a:rPr lang="ko-KR" altLang="en-US" dirty="0"/>
              <a:t>두 번째 인자는 반드시 디렉터리여야 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이럴 경우 마지막에 지정한 디렉터리로 앞서 지정한 파일들이 모두 복사된다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  <a:r>
              <a:rPr lang="ko-KR" altLang="en-US" dirty="0"/>
              <a:t>와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/services</a:t>
            </a:r>
            <a:r>
              <a:rPr lang="ko-KR" altLang="en-US" dirty="0"/>
              <a:t>를 </a:t>
            </a:r>
            <a:r>
              <a:rPr lang="en-US" altLang="ko-KR" dirty="0"/>
              <a:t>temp </a:t>
            </a:r>
            <a:r>
              <a:rPr lang="ko-KR" altLang="en-US" dirty="0"/>
              <a:t>디렉터리에 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 사용하기</a:t>
            </a:r>
            <a:endParaRPr lang="en-US" altLang="ko-KR" dirty="0"/>
          </a:p>
          <a:p>
            <a:pPr lvl="1"/>
            <a:r>
              <a:rPr lang="ko-KR" altLang="en-US" dirty="0" err="1"/>
              <a:t>두번째</a:t>
            </a:r>
            <a:r>
              <a:rPr lang="ko-KR" altLang="en-US" dirty="0"/>
              <a:t> 인자로 지정한 파일이 이미 있는 경우 덮어서 복사할 것인지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>
              <a:buNone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70" y="2636913"/>
            <a:ext cx="7005205" cy="9957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70" y="4654932"/>
            <a:ext cx="6996545" cy="77065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0CB6F2-60E5-4EB8-8505-443A2463F6F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3621504"/>
          </a:xfrm>
        </p:spPr>
        <p:txBody>
          <a:bodyPr/>
          <a:lstStyle/>
          <a:p>
            <a:r>
              <a:rPr lang="ko-KR" altLang="en-US" dirty="0"/>
              <a:t>디렉터리 복사하기</a:t>
            </a:r>
            <a:endParaRPr lang="en-US" altLang="ko-KR" dirty="0"/>
          </a:p>
          <a:p>
            <a:pPr lvl="1"/>
            <a:r>
              <a:rPr lang="ko-KR" altLang="en-US" dirty="0"/>
              <a:t>디렉터리를 복사하려면 </a:t>
            </a:r>
            <a:r>
              <a:rPr lang="en-US" altLang="ko-KR" dirty="0"/>
              <a:t>-r  </a:t>
            </a:r>
            <a:r>
              <a:rPr lang="ko-KR" altLang="en-US" dirty="0"/>
              <a:t>옵션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-r </a:t>
            </a:r>
            <a:r>
              <a:rPr lang="ko-KR" altLang="en-US" dirty="0"/>
              <a:t>옵션을 지정하지 않을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 인자로 지정한 목적지 디렉터리가 존재하지 않는 경우 새로 생성</a:t>
            </a:r>
            <a:endParaRPr lang="en-US" altLang="ko-KR" dirty="0"/>
          </a:p>
          <a:p>
            <a:pPr lvl="1"/>
            <a:r>
              <a:rPr lang="ko-KR" altLang="en-US" dirty="0"/>
              <a:t>디렉터리가 복사되면 원본 디렉터리 아래에 있던 모든 내용도 함께 복사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temp </a:t>
            </a:r>
            <a:r>
              <a:rPr lang="ko-KR" altLang="en-US" dirty="0"/>
              <a:t>디렉터리를 </a:t>
            </a:r>
            <a:r>
              <a:rPr lang="en-US" altLang="ko-KR" dirty="0"/>
              <a:t>temp2 </a:t>
            </a:r>
            <a:r>
              <a:rPr lang="ko-KR" altLang="en-US" dirty="0"/>
              <a:t>디렉터리로 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72" y="2276872"/>
            <a:ext cx="7005205" cy="7793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72" y="4107409"/>
            <a:ext cx="7705725" cy="1143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B2D05A-5791-47C5-9DF7-0AE2300ED71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24744"/>
            <a:ext cx="8208912" cy="3057247"/>
          </a:xfrm>
        </p:spPr>
        <p:txBody>
          <a:bodyPr/>
          <a:lstStyle/>
          <a:p>
            <a:r>
              <a:rPr lang="ko-KR" altLang="en-US" dirty="0"/>
              <a:t>파일 이동하고 파일명 바꾸기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파일을 다른 디렉터리로 이동하거나 파일명을 바꿀 때는 </a:t>
            </a:r>
            <a:r>
              <a:rPr lang="en-US" altLang="ko-KR" dirty="0"/>
              <a:t>mv(move) </a:t>
            </a:r>
            <a:r>
              <a:rPr lang="ko-KR" altLang="en-US" dirty="0"/>
              <a:t>명령을 사용</a:t>
            </a:r>
            <a:endParaRPr lang="en-US" altLang="ko-KR" dirty="0"/>
          </a:p>
          <a:p>
            <a:pPr lvl="1"/>
            <a:r>
              <a:rPr lang="ko-KR" altLang="en-US" dirty="0"/>
              <a:t>디렉터리를 이동하거나 디렉터리명을 바꿀 때도 </a:t>
            </a:r>
            <a:r>
              <a:rPr lang="en-US" altLang="ko-KR" dirty="0"/>
              <a:t>mv </a:t>
            </a:r>
            <a:r>
              <a:rPr lang="ko-KR" altLang="en-US" dirty="0"/>
              <a:t>명령을 사용</a:t>
            </a:r>
            <a:endParaRPr lang="en-US" altLang="ko-KR" dirty="0"/>
          </a:p>
          <a:p>
            <a:pPr lvl="1"/>
            <a:r>
              <a:rPr lang="en-US" altLang="ko-KR" dirty="0"/>
              <a:t>mv </a:t>
            </a:r>
            <a:r>
              <a:rPr lang="ko-KR" altLang="en-US" dirty="0"/>
              <a:t>명령의 첫 번째 인자는 원본 파일명이나 디렉터리명을 지정하며</a:t>
            </a:r>
            <a:r>
              <a:rPr lang="en-US" altLang="ko-KR" dirty="0"/>
              <a:t>, </a:t>
            </a:r>
            <a:r>
              <a:rPr lang="ko-KR" altLang="en-US" dirty="0"/>
              <a:t>두 번째 인자는 목적지 파일명이나 디렉터리명을 지정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59" y="1628801"/>
            <a:ext cx="6979227" cy="162790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A58583-0613-4850-AC9C-D47E93147B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1261884"/>
          </a:xfrm>
        </p:spPr>
        <p:txBody>
          <a:bodyPr/>
          <a:lstStyle/>
          <a:p>
            <a:r>
              <a:rPr lang="ko-KR" altLang="en-US" dirty="0"/>
              <a:t>파일을 파일로 이동하기</a:t>
            </a:r>
            <a:r>
              <a:rPr lang="en-US" altLang="ko-KR" dirty="0"/>
              <a:t>(</a:t>
            </a:r>
            <a:r>
              <a:rPr lang="ko-KR" altLang="en-US" dirty="0"/>
              <a:t>파일명 바꾸기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파일을 다른 파일로 이동하는 것은 결국 원본 파일의 파일명을 다른 파일명으로 바꾸는 것</a:t>
            </a:r>
            <a:endParaRPr lang="en-US" altLang="ko-KR" dirty="0"/>
          </a:p>
          <a:p>
            <a:pPr lvl="1"/>
            <a:r>
              <a:rPr lang="ko-KR" altLang="en-US" dirty="0"/>
              <a:t>만약 두 번째 인자로 지정한 파일명이 이미 존재하는 파일이면 원본 파일의 내용으로 덮어쓰고 기존의 내용이 삭제</a:t>
            </a:r>
            <a:endParaRPr lang="en-US" altLang="ko-KR" dirty="0"/>
          </a:p>
          <a:p>
            <a:pPr lvl="1"/>
            <a:r>
              <a:rPr lang="ko-KR" altLang="en-US" dirty="0"/>
              <a:t>두 번째 인자로 지정한 파일명이 존재하지 않는 파일이라면 새 파일이 생성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text1 </a:t>
            </a:r>
            <a:r>
              <a:rPr lang="ko-KR" altLang="en-US" dirty="0"/>
              <a:t>파일을 </a:t>
            </a:r>
            <a:r>
              <a:rPr lang="en-US" altLang="ko-KR" dirty="0"/>
              <a:t>data1 </a:t>
            </a:r>
            <a:r>
              <a:rPr lang="ko-KR" altLang="en-US" dirty="0"/>
              <a:t>파일로 이동</a:t>
            </a:r>
            <a:r>
              <a:rPr lang="en-US" altLang="ko-KR" dirty="0"/>
              <a:t>(</a:t>
            </a:r>
            <a:r>
              <a:rPr lang="ko-KR" altLang="en-US" dirty="0"/>
              <a:t>파일명 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61" y="3012004"/>
            <a:ext cx="7282295" cy="106506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9DF2F9-C372-4AC4-B1FE-F744FE5818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2"/>
            <a:ext cx="8352928" cy="4801314"/>
          </a:xfrm>
        </p:spPr>
        <p:txBody>
          <a:bodyPr/>
          <a:lstStyle/>
          <a:p>
            <a:r>
              <a:rPr lang="ko-KR" altLang="en-US" dirty="0"/>
              <a:t>파일을 다른 디렉터리로 이동하기</a:t>
            </a:r>
            <a:endParaRPr lang="en-US" altLang="ko-KR" dirty="0"/>
          </a:p>
          <a:p>
            <a:pPr lvl="1"/>
            <a:r>
              <a:rPr lang="ko-KR" altLang="en-US" dirty="0"/>
              <a:t>두 번째 인자로 디렉터리를 지정할 경우 원본 파일을 지정한 디렉터리로 이동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data1 </a:t>
            </a:r>
            <a:r>
              <a:rPr lang="ko-KR" altLang="en-US" dirty="0"/>
              <a:t>파일을 </a:t>
            </a:r>
            <a:r>
              <a:rPr lang="en-US" altLang="ko-KR" dirty="0"/>
              <a:t>temp </a:t>
            </a:r>
            <a:r>
              <a:rPr lang="ko-KR" altLang="en-US" dirty="0"/>
              <a:t>디렉터리로 이동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 인자에 디렉터리와 파일명을 함께 지정할 경우</a:t>
            </a:r>
            <a:r>
              <a:rPr lang="en-US" altLang="ko-KR" dirty="0"/>
              <a:t>, </a:t>
            </a:r>
            <a:r>
              <a:rPr lang="ko-KR" altLang="en-US" dirty="0"/>
              <a:t>파일이 지정한 디렉터리로 이동하면 파일명도 바뀌게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쓰기 권한이 없는 디렉터리로 파일을 이동하려고 할 경우 오류 발생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99" y="2144846"/>
            <a:ext cx="6809195" cy="14641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670" y="3998400"/>
            <a:ext cx="6809195" cy="1716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785" y="6163598"/>
            <a:ext cx="6817066" cy="75570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FF839-B0AA-4B07-8EEE-12F4326EAE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3416320"/>
          </a:xfrm>
        </p:spPr>
        <p:txBody>
          <a:bodyPr/>
          <a:lstStyle/>
          <a:p>
            <a:r>
              <a:rPr lang="ko-KR" altLang="en-US" dirty="0"/>
              <a:t>파일 여러 개를 디렉터리로 이동하기</a:t>
            </a:r>
            <a:endParaRPr lang="en-US" altLang="ko-KR" dirty="0"/>
          </a:p>
          <a:p>
            <a:pPr lvl="1"/>
            <a:r>
              <a:rPr lang="en-US" altLang="ko-KR" dirty="0"/>
              <a:t>mv </a:t>
            </a:r>
            <a:r>
              <a:rPr lang="ko-KR" altLang="en-US" dirty="0"/>
              <a:t>명령으로 파일 여러 개를 지정한 디렉터리로 한 번에 이동 가능</a:t>
            </a:r>
            <a:endParaRPr lang="en-US" altLang="ko-KR" dirty="0"/>
          </a:p>
          <a:p>
            <a:pPr lvl="1"/>
            <a:r>
              <a:rPr lang="ko-KR" altLang="en-US" dirty="0"/>
              <a:t>두 번째 인자는 반드시 디렉터리여야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 사용하기</a:t>
            </a:r>
            <a:endParaRPr lang="en-US" altLang="ko-KR" dirty="0"/>
          </a:p>
          <a:p>
            <a:pPr lvl="1"/>
            <a:r>
              <a:rPr lang="ko-KR" altLang="en-US" dirty="0"/>
              <a:t>두 번째 인자에 지정한 파일명이 기존에 있는 파일일 경우 덮어서 이동할 것인지를 물어봄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11" y="2112198"/>
            <a:ext cx="6801323" cy="19915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48" y="4697648"/>
            <a:ext cx="6848554" cy="125163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50D7A-B358-4A0A-95C7-FCD1E025B6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119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3600" b="1" kern="0" spc="22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r>
              <a:rPr lang="ko-KR" altLang="en-US" sz="3600" b="1" kern="0" spc="-140" dirty="0">
                <a:solidFill>
                  <a:schemeClr val="bg1"/>
                </a:solidFill>
              </a:rPr>
              <a:t>장</a:t>
            </a:r>
            <a:r>
              <a:rPr lang="ko-KR" altLang="en-US" sz="3600" b="1" kern="0" spc="-110" dirty="0">
                <a:solidFill>
                  <a:schemeClr val="bg1"/>
                </a:solidFill>
              </a:rPr>
              <a:t> </a:t>
            </a:r>
            <a:r>
              <a:rPr lang="ko-KR" altLang="en-US" sz="3600" b="1" kern="0" spc="-300" dirty="0">
                <a:solidFill>
                  <a:schemeClr val="bg1"/>
                </a:solidFill>
                <a:latin typeface="Arial"/>
                <a:cs typeface="Arial"/>
              </a:rPr>
              <a:t>실습환경 구축</a:t>
            </a:r>
            <a:endParaRPr lang="ko-KR" altLang="en-US" sz="36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474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3"/>
            <a:ext cx="8280920" cy="2946961"/>
          </a:xfrm>
        </p:spPr>
        <p:txBody>
          <a:bodyPr/>
          <a:lstStyle/>
          <a:p>
            <a:r>
              <a:rPr lang="ko-KR" altLang="en-US" dirty="0"/>
              <a:t>디렉터리를 디렉터리로 이동하기</a:t>
            </a:r>
            <a:r>
              <a:rPr lang="en-US" altLang="ko-KR" dirty="0"/>
              <a:t>(</a:t>
            </a:r>
            <a:r>
              <a:rPr lang="ko-KR" altLang="en-US" dirty="0"/>
              <a:t>디렉터리명 바꾸기</a:t>
            </a:r>
            <a:r>
              <a:rPr lang="en-US" altLang="ko-KR" dirty="0"/>
              <a:t>)</a:t>
            </a:r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인자를 모두 디렉터리로 지정하면 디렉터리가 이동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두 번째 인자가 기존에 있던 디렉터리가 아닐 경우에는 디렉터리명이 변경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 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temp2 </a:t>
            </a:r>
            <a:r>
              <a:rPr lang="ko-KR" altLang="en-US" dirty="0"/>
              <a:t>디렉터리가 </a:t>
            </a:r>
            <a:r>
              <a:rPr lang="en-US" altLang="ko-KR" dirty="0"/>
              <a:t>temp3 </a:t>
            </a:r>
            <a:r>
              <a:rPr lang="ko-KR" altLang="en-US" dirty="0"/>
              <a:t>디렉터리로 이름 변경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두 번째 인자가 기존에 있던 디렉터리일 경우</a:t>
            </a:r>
            <a:r>
              <a:rPr lang="en-US" altLang="ko-KR" dirty="0"/>
              <a:t>, </a:t>
            </a:r>
            <a:r>
              <a:rPr lang="ko-KR" altLang="en-US" dirty="0"/>
              <a:t>원본 디렉터리가 두 번째 인자로 지정된 디렉터리 아래로 이동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예</a:t>
            </a:r>
            <a:r>
              <a:rPr lang="en-US" altLang="ko-KR" dirty="0"/>
              <a:t>: temp3 </a:t>
            </a:r>
            <a:r>
              <a:rPr lang="ko-KR" altLang="en-US" dirty="0"/>
              <a:t>디렉터리가 </a:t>
            </a:r>
            <a:r>
              <a:rPr lang="en-US" altLang="ko-KR" dirty="0"/>
              <a:t>temp </a:t>
            </a:r>
            <a:r>
              <a:rPr lang="ko-KR" altLang="en-US" dirty="0"/>
              <a:t>디렉터리 아래로 이동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10" y="2386108"/>
            <a:ext cx="7490114" cy="1091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046" y="4214419"/>
            <a:ext cx="7507432" cy="226002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AB832-502D-4888-88E8-E44EC447456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2"/>
            <a:ext cx="8424936" cy="3241913"/>
          </a:xfrm>
        </p:spPr>
        <p:txBody>
          <a:bodyPr/>
          <a:lstStyle/>
          <a:p>
            <a:r>
              <a:rPr lang="ko-KR" altLang="en-US" dirty="0"/>
              <a:t>파일 삭제하기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삭제할 파일을 인자로 지정하면 해당 파일이 삭제</a:t>
            </a:r>
            <a:endParaRPr lang="en-US" altLang="ko-KR" dirty="0"/>
          </a:p>
          <a:p>
            <a:pPr lvl="1"/>
            <a:r>
              <a:rPr lang="ko-KR" altLang="en-US" dirty="0"/>
              <a:t>바로 삭제되어 복구할 수도 없으므로 파일을 삭제할 때는 신중해야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data2 </a:t>
            </a:r>
            <a:r>
              <a:rPr lang="ko-KR" altLang="en-US" dirty="0"/>
              <a:t>파일 삭제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69" y="1628800"/>
            <a:ext cx="7481455" cy="2017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00" y="4653137"/>
            <a:ext cx="7325591" cy="161059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611C2-5E00-408C-B60D-98A82FACE86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2870016"/>
          </a:xfrm>
        </p:spPr>
        <p:txBody>
          <a:bodyPr/>
          <a:lstStyle/>
          <a:p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 사용하기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옵션을 지정하고 </a:t>
            </a:r>
            <a:r>
              <a:rPr lang="en-US" altLang="ko-KR" dirty="0" err="1"/>
              <a:t>rm</a:t>
            </a:r>
            <a:r>
              <a:rPr lang="en-US" altLang="ko-KR" dirty="0"/>
              <a:t> </a:t>
            </a:r>
            <a:r>
              <a:rPr lang="ko-KR" altLang="en-US" dirty="0"/>
              <a:t>명령을 사용하면 정말 삭제할 것인지 물어봄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디렉터리 삭제하기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 err="1"/>
              <a:t>rm</a:t>
            </a:r>
            <a:r>
              <a:rPr lang="en-US" altLang="ko-KR" dirty="0"/>
              <a:t> </a:t>
            </a:r>
            <a:r>
              <a:rPr lang="ko-KR" altLang="en-US" dirty="0"/>
              <a:t>명령으로 디렉터리를 지울 때는 </a:t>
            </a:r>
            <a:r>
              <a:rPr lang="en-US" altLang="ko-KR" dirty="0"/>
              <a:t>-r </a:t>
            </a:r>
            <a:r>
              <a:rPr lang="ko-KR" altLang="en-US" dirty="0"/>
              <a:t>옵션을 지정</a:t>
            </a:r>
            <a:r>
              <a:rPr lang="en-US" altLang="ko-KR" dirty="0"/>
              <a:t>(</a:t>
            </a:r>
            <a:r>
              <a:rPr lang="ko-KR" altLang="en-US" dirty="0"/>
              <a:t>삭제된 디렉터리는 복구 불가능</a:t>
            </a:r>
            <a:r>
              <a:rPr lang="en-US" altLang="ko-KR" dirty="0"/>
              <a:t>)</a:t>
            </a:r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예</a:t>
            </a:r>
            <a:r>
              <a:rPr lang="en-US" altLang="ko-KR" dirty="0"/>
              <a:t>: -r </a:t>
            </a:r>
            <a:r>
              <a:rPr lang="ko-KR" altLang="en-US" dirty="0"/>
              <a:t>옵션을 지정하지 않을 경우 오류 메시지 출력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47" y="1861449"/>
            <a:ext cx="7498773" cy="13161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76" y="4129589"/>
            <a:ext cx="7498773" cy="16192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CA9694-693A-4F32-A240-324A52A28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2423740"/>
          </a:xfrm>
        </p:spPr>
        <p:txBody>
          <a:bodyPr/>
          <a:lstStyle/>
          <a:p>
            <a:r>
              <a:rPr lang="ko-KR" altLang="en-US" dirty="0"/>
              <a:t>디렉터리 삭제하기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rmdir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temp3</a:t>
            </a:r>
            <a:r>
              <a:rPr lang="ko-KR" altLang="en-US" dirty="0"/>
              <a:t>을 삭제하려고 하면 </a:t>
            </a:r>
            <a:r>
              <a:rPr lang="en-US" altLang="ko-KR" dirty="0"/>
              <a:t>temp3 </a:t>
            </a:r>
            <a:r>
              <a:rPr lang="ko-KR" altLang="en-US" dirty="0"/>
              <a:t>디렉터리가 비어 있지 않다고 오류 메시지 출력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예</a:t>
            </a:r>
            <a:r>
              <a:rPr lang="en-US" altLang="ko-KR" dirty="0"/>
              <a:t>: -r </a:t>
            </a:r>
            <a:r>
              <a:rPr lang="ko-KR" altLang="en-US" dirty="0"/>
              <a:t>옵션 지정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3" y="1895685"/>
            <a:ext cx="7490115" cy="14114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78" y="3753820"/>
            <a:ext cx="7490114" cy="166254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79B918-7740-4653-9FBB-5C50BADBA8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78996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디렉터리 삭제하기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옵션을 사용</a:t>
            </a:r>
            <a:r>
              <a:rPr lang="en-US" altLang="ko-KR" dirty="0"/>
              <a:t>: </a:t>
            </a:r>
            <a:r>
              <a:rPr lang="ko-KR" altLang="en-US" dirty="0"/>
              <a:t> 삭제하려는 디렉터리 아래에 있는 파일이나 서브 디렉터리를 삭제할 것인지 계속 물어봄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11" y="1916832"/>
            <a:ext cx="7472795" cy="36195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13DEE2-D05C-4C7E-B86B-5FF3CF2B1D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7089120"/>
          </a:xfrm>
        </p:spPr>
        <p:txBody>
          <a:bodyPr/>
          <a:lstStyle/>
          <a:p>
            <a:r>
              <a:rPr lang="ko-KR" altLang="en-US" dirty="0"/>
              <a:t>파일 링크</a:t>
            </a:r>
            <a:endParaRPr lang="en-US" altLang="ko-KR" dirty="0"/>
          </a:p>
          <a:p>
            <a:pPr lvl="1"/>
            <a:r>
              <a:rPr lang="ko-KR" altLang="en-US" dirty="0"/>
              <a:t>파일 링크는 기존에 있는 파일에 새로운 파일명을 붙이는 것</a:t>
            </a:r>
            <a:endParaRPr lang="en-US" altLang="ko-KR" dirty="0"/>
          </a:p>
          <a:p>
            <a:pPr lvl="1"/>
            <a:r>
              <a:rPr lang="ko-KR" altLang="en-US" dirty="0"/>
              <a:t>하드링크</a:t>
            </a:r>
            <a:r>
              <a:rPr lang="en-US" altLang="ko-KR" dirty="0"/>
              <a:t>: </a:t>
            </a:r>
            <a:r>
              <a:rPr lang="ko-KR" altLang="en-US" dirty="0"/>
              <a:t>기존 파일에 새로운 파일명을 추가로 생성</a:t>
            </a:r>
            <a:endParaRPr lang="en-US" altLang="ko-KR" dirty="0"/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</a:t>
            </a:r>
            <a:r>
              <a:rPr lang="en-US" altLang="ko-KR" dirty="0"/>
              <a:t>: </a:t>
            </a:r>
            <a:r>
              <a:rPr lang="ko-KR" altLang="en-US" dirty="0"/>
              <a:t> 원본 파일을 가리키는 새로운 파일을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리눅스</a:t>
            </a:r>
            <a:r>
              <a:rPr lang="ko-KR" altLang="en-US" dirty="0"/>
              <a:t> 파일의 구성</a:t>
            </a:r>
            <a:endParaRPr lang="en-US" altLang="ko-KR" dirty="0"/>
          </a:p>
          <a:p>
            <a:pPr lvl="1"/>
            <a:r>
              <a:rPr lang="ko-KR" altLang="en-US" dirty="0"/>
              <a:t>파일 </a:t>
            </a:r>
            <a:r>
              <a:rPr lang="en-US" altLang="ko-KR" dirty="0"/>
              <a:t>= </a:t>
            </a:r>
            <a:r>
              <a:rPr lang="ko-KR" altLang="en-US" dirty="0"/>
              <a:t>파일명</a:t>
            </a:r>
            <a:r>
              <a:rPr lang="en-US" altLang="ko-KR" dirty="0"/>
              <a:t>+</a:t>
            </a:r>
            <a:r>
              <a:rPr lang="en-US" altLang="ko-KR" dirty="0" err="1"/>
              <a:t>inode</a:t>
            </a:r>
            <a:r>
              <a:rPr lang="en-US" altLang="ko-KR" dirty="0"/>
              <a:t>+</a:t>
            </a:r>
            <a:r>
              <a:rPr lang="ko-KR" altLang="en-US" dirty="0"/>
              <a:t>데이터 블록</a:t>
            </a:r>
            <a:endParaRPr lang="en-US" altLang="ko-KR" dirty="0"/>
          </a:p>
          <a:p>
            <a:pPr lvl="2"/>
            <a:r>
              <a:rPr lang="ko-KR" altLang="en-US" dirty="0"/>
              <a:t>파일명</a:t>
            </a:r>
            <a:r>
              <a:rPr lang="en-US" altLang="ko-KR" dirty="0"/>
              <a:t>: </a:t>
            </a:r>
            <a:r>
              <a:rPr lang="ko-KR" altLang="en-US" dirty="0"/>
              <a:t>사용자가 파일에 접근할 때 사용하는 파일의 이름</a:t>
            </a:r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en-US" altLang="ko-KR" dirty="0"/>
              <a:t>: </a:t>
            </a:r>
            <a:r>
              <a:rPr lang="ko-KR" altLang="en-US" dirty="0"/>
              <a:t>파일에 대한 정보를 가지고 있는 특별한 구조체로서 외부적으로는 번호로 표시되고</a:t>
            </a:r>
            <a:r>
              <a:rPr lang="en-US" altLang="ko-KR" dirty="0"/>
              <a:t>, </a:t>
            </a:r>
            <a:r>
              <a:rPr lang="ko-KR" altLang="en-US" dirty="0"/>
              <a:t>내부적으로는 파일의 종류 및 크기</a:t>
            </a:r>
            <a:r>
              <a:rPr lang="en-US" altLang="ko-KR" dirty="0"/>
              <a:t>, </a:t>
            </a:r>
            <a:r>
              <a:rPr lang="ko-KR" altLang="en-US" dirty="0"/>
              <a:t>소유자</a:t>
            </a:r>
            <a:r>
              <a:rPr lang="en-US" altLang="ko-KR" dirty="0"/>
              <a:t>, </a:t>
            </a:r>
            <a:r>
              <a:rPr lang="ko-KR" altLang="en-US" dirty="0"/>
              <a:t>파일 변경 시간</a:t>
            </a:r>
            <a:r>
              <a:rPr lang="en-US" altLang="ko-KR" dirty="0"/>
              <a:t>, </a:t>
            </a:r>
            <a:r>
              <a:rPr lang="ko-KR" altLang="en-US" dirty="0"/>
              <a:t>파일명 등 파일 상세 정보와 데이터 블록의 주소를 저장</a:t>
            </a:r>
            <a:endParaRPr lang="en-US" altLang="ko-KR" dirty="0"/>
          </a:p>
          <a:p>
            <a:pPr lvl="1"/>
            <a:r>
              <a:rPr lang="ko-KR" altLang="en-US" dirty="0"/>
              <a:t>파일의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번호는 </a:t>
            </a:r>
            <a:r>
              <a:rPr lang="en-US" altLang="ko-KR" dirty="0" err="1"/>
              <a:t>ls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명령으로 확인 가능</a:t>
            </a:r>
            <a:endParaRPr lang="en-US" altLang="ko-KR" dirty="0"/>
          </a:p>
          <a:p>
            <a:pPr lvl="2"/>
            <a:r>
              <a:rPr lang="ko-KR" altLang="en-US" dirty="0"/>
              <a:t>파일명 앞에 출력된 숫자가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</a:t>
            </a:r>
            <a:endParaRPr lang="en-US" altLang="ko-KR" dirty="0"/>
          </a:p>
          <a:p>
            <a:pPr lvl="2"/>
            <a:r>
              <a:rPr lang="ko-KR" altLang="en-US" dirty="0"/>
              <a:t>파일 이름은 다르지만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번호가 같다면 같은 파일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03" y="1196753"/>
            <a:ext cx="3480551" cy="2309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4869161"/>
            <a:ext cx="7507432" cy="92652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A9956-F800-4A9A-89D4-758D5361D2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636619"/>
          </a:xfrm>
        </p:spPr>
        <p:txBody>
          <a:bodyPr/>
          <a:lstStyle/>
          <a:p>
            <a:r>
              <a:rPr lang="ko-KR" altLang="en-US" dirty="0"/>
              <a:t>하드 링크 만들기 </a:t>
            </a:r>
            <a:r>
              <a:rPr lang="en-US" altLang="ko-KR" dirty="0"/>
              <a:t>: </a:t>
            </a:r>
            <a:r>
              <a:rPr lang="en-US" altLang="ko-KR" dirty="0" err="1"/>
              <a:t>ln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파일에 여러 개의 이름을 붙일 수 있는데</a:t>
            </a:r>
            <a:r>
              <a:rPr lang="en-US" altLang="ko-KR" dirty="0"/>
              <a:t>, </a:t>
            </a:r>
            <a:r>
              <a:rPr lang="ko-KR" altLang="en-US" dirty="0"/>
              <a:t>이때 붙이는 파일명을 하드 링크라고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data1</a:t>
            </a:r>
            <a:r>
              <a:rPr lang="ko-KR" altLang="en-US" dirty="0"/>
              <a:t>에 대한 하드 링크로 </a:t>
            </a:r>
            <a:r>
              <a:rPr lang="en-US" altLang="ko-KR" dirty="0"/>
              <a:t>data1.ln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03" y="1588236"/>
            <a:ext cx="6824938" cy="1802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03" y="3945800"/>
            <a:ext cx="6132926" cy="294122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20A0C-7342-421E-AF17-14844C9C6B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913618"/>
          </a:xfrm>
        </p:spPr>
        <p:txBody>
          <a:bodyPr/>
          <a:lstStyle/>
          <a:p>
            <a:r>
              <a:rPr lang="ko-KR" altLang="en-US" dirty="0"/>
              <a:t>하드 링크 만들기 </a:t>
            </a:r>
            <a:r>
              <a:rPr lang="en-US" altLang="ko-KR" dirty="0"/>
              <a:t>: </a:t>
            </a:r>
            <a:r>
              <a:rPr lang="en-US" altLang="ko-KR" dirty="0" err="1"/>
              <a:t>ln</a:t>
            </a:r>
            <a:endParaRPr lang="en-US" altLang="ko-KR" dirty="0"/>
          </a:p>
          <a:p>
            <a:pPr lvl="1"/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비교</a:t>
            </a:r>
            <a:r>
              <a:rPr lang="en-US" altLang="ko-KR" dirty="0"/>
              <a:t>: </a:t>
            </a:r>
            <a:r>
              <a:rPr lang="ko-KR" altLang="en-US" dirty="0"/>
              <a:t>다음 예에서 </a:t>
            </a:r>
            <a:r>
              <a:rPr lang="en-US" altLang="ko-KR" dirty="0" err="1"/>
              <a:t>inode</a:t>
            </a:r>
            <a:r>
              <a:rPr lang="ko-KR" altLang="en-US" dirty="0"/>
              <a:t>가 같은 파일은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58" y="1916833"/>
            <a:ext cx="6809195" cy="7635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3945FD-48D7-4BF7-A578-811CF4D39B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205732"/>
          </a:xfrm>
        </p:spPr>
        <p:txBody>
          <a:bodyPr/>
          <a:lstStyle/>
          <a:p>
            <a:r>
              <a:rPr lang="ko-KR" altLang="en-US" dirty="0"/>
              <a:t>하드 링크 만들기 </a:t>
            </a:r>
            <a:r>
              <a:rPr lang="en-US" altLang="ko-KR" dirty="0"/>
              <a:t>: ln</a:t>
            </a:r>
          </a:p>
          <a:p>
            <a:pPr lvl="1"/>
            <a:r>
              <a:rPr lang="ko-KR" altLang="en-US" dirty="0"/>
              <a:t>파일의 내용도 동일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916833"/>
            <a:ext cx="6225886" cy="477115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EB377-2130-42EE-B72F-2BA72D453D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31729843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639184"/>
          </a:xfrm>
        </p:spPr>
        <p:txBody>
          <a:bodyPr/>
          <a:lstStyle/>
          <a:p>
            <a:r>
              <a:rPr lang="ko-KR" altLang="en-US" dirty="0"/>
              <a:t>하드 링크 만들기 </a:t>
            </a:r>
            <a:r>
              <a:rPr lang="en-US" altLang="ko-KR" dirty="0"/>
              <a:t>: </a:t>
            </a:r>
            <a:r>
              <a:rPr lang="en-US" altLang="ko-KR" dirty="0" err="1"/>
              <a:t>ln</a:t>
            </a:r>
            <a:endParaRPr lang="en-US" altLang="ko-KR" dirty="0"/>
          </a:p>
          <a:p>
            <a:pPr lvl="1"/>
            <a:r>
              <a:rPr lang="ko-KR" altLang="en-US" dirty="0"/>
              <a:t>링크와 복사의 차이</a:t>
            </a:r>
            <a:r>
              <a:rPr lang="en-US" altLang="ko-KR" dirty="0"/>
              <a:t>: </a:t>
            </a:r>
            <a:r>
              <a:rPr lang="ko-KR" altLang="en-US" dirty="0"/>
              <a:t>무엇이 다른가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data1.cp </a:t>
            </a:r>
            <a:r>
              <a:rPr lang="ko-KR" altLang="en-US" dirty="0"/>
              <a:t>파일의 내용을 수정해도 </a:t>
            </a:r>
            <a:r>
              <a:rPr lang="en-US" altLang="ko-KR" dirty="0"/>
              <a:t>data1 </a:t>
            </a:r>
            <a:r>
              <a:rPr lang="ko-KR" altLang="en-US" dirty="0"/>
              <a:t>파일에는 반영 안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67" y="1988840"/>
            <a:ext cx="6832810" cy="110206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4EB9F9-0E39-4607-9B39-905611479B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129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168858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1AB477D-22BF-4539-82F3-84D38954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FC14C8-4404-4FDD-8149-12C7EABE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https://aws.amazon.com/ko/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476AEA-7591-4D2E-9A81-B8AA4902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85" y="1422733"/>
            <a:ext cx="6701715" cy="48156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6B51B3-BDCD-42A0-B237-0AEA2EC1D926}"/>
              </a:ext>
            </a:extLst>
          </p:cNvPr>
          <p:cNvSpPr/>
          <p:nvPr/>
        </p:nvSpPr>
        <p:spPr>
          <a:xfrm>
            <a:off x="5943600" y="2133600"/>
            <a:ext cx="914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813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677656"/>
          </a:xfrm>
        </p:spPr>
        <p:txBody>
          <a:bodyPr/>
          <a:lstStyle/>
          <a:p>
            <a:r>
              <a:rPr lang="ko-KR" altLang="en-US" dirty="0" err="1"/>
              <a:t>심벌릭</a:t>
            </a:r>
            <a:r>
              <a:rPr lang="ko-KR" altLang="en-US" dirty="0"/>
              <a:t> 링크 만들기 </a:t>
            </a:r>
            <a:r>
              <a:rPr lang="en-US" altLang="ko-KR" dirty="0"/>
              <a:t>: -s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data1 </a:t>
            </a:r>
            <a:r>
              <a:rPr lang="ko-KR" altLang="en-US" dirty="0"/>
              <a:t>파일의 </a:t>
            </a:r>
            <a:r>
              <a:rPr lang="ko-KR" altLang="en-US" dirty="0" err="1"/>
              <a:t>심벌릭</a:t>
            </a:r>
            <a:r>
              <a:rPr lang="ko-KR" altLang="en-US" dirty="0"/>
              <a:t> 링크로 </a:t>
            </a:r>
            <a:r>
              <a:rPr lang="en-US" altLang="ko-KR" dirty="0"/>
              <a:t>data1.sl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링크의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번호를 보면 원본 파일과 다른 번호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 err="1"/>
              <a:t>ls</a:t>
            </a:r>
            <a:r>
              <a:rPr lang="en-US" altLang="ko-KR" dirty="0"/>
              <a:t> -l </a:t>
            </a:r>
            <a:r>
              <a:rPr lang="ko-KR" altLang="en-US" dirty="0"/>
              <a:t>명령으로 확인해보면 파일의 종류가 ‘</a:t>
            </a:r>
            <a:r>
              <a:rPr lang="en-US" altLang="ko-KR" dirty="0"/>
              <a:t>l(</a:t>
            </a:r>
            <a:r>
              <a:rPr lang="ko-KR" altLang="en-US" dirty="0"/>
              <a:t>소문자 </a:t>
            </a:r>
            <a:r>
              <a:rPr lang="en-US" altLang="ko-KR" dirty="0"/>
              <a:t>L)’</a:t>
            </a:r>
            <a:r>
              <a:rPr lang="ko-KR" altLang="en-US" dirty="0"/>
              <a:t>로 표시되고 파일명도 ‘</a:t>
            </a:r>
            <a:r>
              <a:rPr lang="en-US" altLang="ko-KR" dirty="0"/>
              <a:t>-&gt;’</a:t>
            </a:r>
            <a:r>
              <a:rPr lang="ko-KR" altLang="en-US" dirty="0"/>
              <a:t>를 사용하여 원본 파일이 무엇인지를 알려줌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11" y="1893186"/>
            <a:ext cx="6801323" cy="1275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10" y="3944916"/>
            <a:ext cx="6801323" cy="74783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A397B-C451-4FA3-97FC-59AB001BC53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130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1918474"/>
          </a:xfrm>
        </p:spPr>
        <p:txBody>
          <a:bodyPr/>
          <a:lstStyle/>
          <a:p>
            <a:r>
              <a:rPr lang="ko-KR" altLang="en-US" dirty="0" err="1"/>
              <a:t>심벌릭</a:t>
            </a:r>
            <a:r>
              <a:rPr lang="ko-KR" altLang="en-US" dirty="0"/>
              <a:t> 링크와 하드 링크의 차이</a:t>
            </a:r>
            <a:endParaRPr lang="en-US" altLang="ko-KR" dirty="0"/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링크는 하드 링크와 비교하여 다음과 같은 몇 가지 특징이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파일의 종류가 </a:t>
            </a:r>
            <a:r>
              <a:rPr lang="en-US" altLang="ko-KR" dirty="0"/>
              <a:t>l(</a:t>
            </a:r>
            <a:r>
              <a:rPr lang="ko-KR" altLang="en-US" dirty="0"/>
              <a:t>소문자 </a:t>
            </a:r>
            <a:r>
              <a:rPr lang="en-US" altLang="ko-KR" dirty="0"/>
              <a:t>L)</a:t>
            </a:r>
            <a:r>
              <a:rPr lang="ko-KR" altLang="en-US" dirty="0"/>
              <a:t>로 표시된다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하드 링크의 개수가 증가하지 않는다</a:t>
            </a:r>
            <a:r>
              <a:rPr lang="en-US" altLang="ko-KR" dirty="0"/>
              <a:t>. </a:t>
            </a:r>
            <a:r>
              <a:rPr lang="ko-KR" altLang="en-US" dirty="0"/>
              <a:t>즉 원본 파일에 이름을 추가하는 것이 아니다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파일명 뒤에 원본 파일명이 표시된다</a:t>
            </a:r>
            <a:r>
              <a:rPr lang="en-US" altLang="ko-KR" dirty="0"/>
              <a:t>(-&gt; data1).</a:t>
            </a:r>
          </a:p>
          <a:p>
            <a:pPr lvl="2"/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번호가 원본 파일과 다르다</a:t>
            </a:r>
            <a:r>
              <a:rPr lang="en-US" altLang="ko-KR" dirty="0"/>
              <a:t>. </a:t>
            </a:r>
            <a:r>
              <a:rPr lang="ko-KR" altLang="en-US" dirty="0"/>
              <a:t>즉 원본 파일과 </a:t>
            </a:r>
            <a:r>
              <a:rPr lang="ko-KR" altLang="en-US" dirty="0" err="1"/>
              <a:t>심벌릭</a:t>
            </a:r>
            <a:r>
              <a:rPr lang="ko-KR" altLang="en-US" dirty="0"/>
              <a:t> 링크 파일은 별개의 파일이다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 파일의 내용은 원본 파일의 경로</a:t>
            </a:r>
            <a:endParaRPr lang="en-US" altLang="ko-KR" dirty="0"/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링크에서는 원본 파일이 삭제되면 </a:t>
            </a:r>
            <a:r>
              <a:rPr lang="ko-KR" altLang="en-US" dirty="0" err="1"/>
              <a:t>심벌릭</a:t>
            </a:r>
            <a:r>
              <a:rPr lang="ko-KR" altLang="en-US" dirty="0"/>
              <a:t> 링크로 연결할 수 없다는 점을 주의해야 한다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3501009"/>
            <a:ext cx="6832810" cy="108632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27C88-05FE-4F92-9D7D-788C7BBA08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131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13908474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3142976"/>
          </a:xfrm>
        </p:spPr>
        <p:txBody>
          <a:bodyPr/>
          <a:lstStyle/>
          <a:p>
            <a:r>
              <a:rPr lang="ko-KR" altLang="en-US" dirty="0"/>
              <a:t>빈 파일 생성하기</a:t>
            </a:r>
            <a:r>
              <a:rPr lang="en-US" altLang="ko-KR" dirty="0"/>
              <a:t>, </a:t>
            </a:r>
            <a:r>
              <a:rPr lang="ko-KR" altLang="en-US" dirty="0"/>
              <a:t>수정 시간 변경하기 </a:t>
            </a:r>
            <a:r>
              <a:rPr lang="en-US" altLang="ko-KR" dirty="0"/>
              <a:t>: touch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인자를 지정하지 않으면 빈 파일 생성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47" y="1633825"/>
            <a:ext cx="6793450" cy="20781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503" y="4120052"/>
            <a:ext cx="6809195" cy="110993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BFE23F-449F-4A37-A242-7B970488BE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132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21458900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814681"/>
          </a:xfrm>
        </p:spPr>
        <p:txBody>
          <a:bodyPr/>
          <a:lstStyle/>
          <a:p>
            <a:r>
              <a:rPr lang="ko-KR" altLang="en-US" dirty="0"/>
              <a:t>빈 파일 생성하기</a:t>
            </a:r>
            <a:r>
              <a:rPr lang="en-US" altLang="ko-KR" dirty="0"/>
              <a:t>, </a:t>
            </a:r>
            <a:r>
              <a:rPr lang="ko-KR" altLang="en-US" dirty="0"/>
              <a:t>수정 시간 변경하기 </a:t>
            </a:r>
            <a:r>
              <a:rPr lang="en-US" altLang="ko-KR" dirty="0"/>
              <a:t>: touch</a:t>
            </a:r>
          </a:p>
          <a:p>
            <a:pPr lvl="1"/>
            <a:r>
              <a:rPr lang="ko-KR" altLang="en-US" dirty="0"/>
              <a:t>이미 있는 파일을 </a:t>
            </a:r>
            <a:r>
              <a:rPr lang="en-US" altLang="ko-KR" dirty="0"/>
              <a:t>touch </a:t>
            </a:r>
            <a:r>
              <a:rPr lang="ko-KR" altLang="en-US" dirty="0"/>
              <a:t>명령으로 옵션 없이 사용하면 파일의 수정 시간이 현재 시간으로 변경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data1.cp</a:t>
            </a:r>
            <a:r>
              <a:rPr lang="ko-KR" altLang="en-US" dirty="0"/>
              <a:t>의 수정 시간을 </a:t>
            </a:r>
            <a:r>
              <a:rPr lang="en-US" altLang="ko-KR" dirty="0"/>
              <a:t>touch </a:t>
            </a:r>
            <a:r>
              <a:rPr lang="ko-KR" altLang="en-US" dirty="0"/>
              <a:t>명령을 사용하여 현재 시간으로 변경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66" y="2204864"/>
            <a:ext cx="6801323" cy="205456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4E1334-F11F-4294-ACEA-5B05A6D039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133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14241692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926985"/>
          </a:xfrm>
        </p:spPr>
        <p:txBody>
          <a:bodyPr/>
          <a:lstStyle/>
          <a:p>
            <a:r>
              <a:rPr lang="ko-KR" altLang="en-US" dirty="0"/>
              <a:t>빈 파일 생성하기</a:t>
            </a:r>
            <a:r>
              <a:rPr lang="en-US" altLang="ko-KR" dirty="0"/>
              <a:t>, </a:t>
            </a:r>
            <a:r>
              <a:rPr lang="ko-KR" altLang="en-US" dirty="0"/>
              <a:t>수정 시간 변경하기 </a:t>
            </a:r>
            <a:r>
              <a:rPr lang="en-US" altLang="ko-KR" dirty="0"/>
              <a:t>: touch</a:t>
            </a:r>
          </a:p>
          <a:p>
            <a:pPr lvl="1"/>
            <a:r>
              <a:rPr lang="en-US" altLang="ko-KR" dirty="0"/>
              <a:t>-t </a:t>
            </a:r>
            <a:r>
              <a:rPr lang="ko-KR" altLang="en-US" dirty="0"/>
              <a:t>옵션 사용하여 변경할 시간 지정 가능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35" y="4870347"/>
            <a:ext cx="6769835" cy="16216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75" y="1925722"/>
            <a:ext cx="6809195" cy="18341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374" y="3788802"/>
            <a:ext cx="2739422" cy="93675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EDF63D-7356-4BCF-B282-11616CDD40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134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28985516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9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 속성</a:t>
            </a:r>
            <a:endParaRPr lang="ko-KR" alt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12461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7806910" cy="1579920"/>
          </a:xfrm>
        </p:spPr>
        <p:txBody>
          <a:bodyPr/>
          <a:lstStyle/>
          <a:p>
            <a:r>
              <a:rPr lang="ko-KR" altLang="en-US" dirty="0"/>
              <a:t>파일 접근 권한 보호</a:t>
            </a:r>
            <a:endParaRPr lang="en-US" altLang="ko-KR" dirty="0"/>
          </a:p>
          <a:p>
            <a:pPr lvl="1"/>
            <a:r>
              <a:rPr lang="ko-KR" altLang="en-US" dirty="0" err="1"/>
              <a:t>리눅스는</a:t>
            </a:r>
            <a:r>
              <a:rPr lang="ko-KR" altLang="en-US" dirty="0"/>
              <a:t> 파일에 무단으로 접근하는 것을 방지하고 보호하는 기능을 제공</a:t>
            </a:r>
            <a:endParaRPr lang="en-US" altLang="ko-KR" dirty="0"/>
          </a:p>
          <a:p>
            <a:pPr lvl="1"/>
            <a:r>
              <a:rPr lang="ko-KR" altLang="en-US" dirty="0"/>
              <a:t>사용자는 자신의 파일과 디렉터리 중에서 다른 사용자가 접근해도 되는 것과 그렇지 않은 것을 구분하여 접근 권한을 제한</a:t>
            </a:r>
            <a:endParaRPr lang="en-US" altLang="ko-KR" dirty="0"/>
          </a:p>
          <a:p>
            <a:r>
              <a:rPr lang="ko-KR" altLang="en-US" dirty="0"/>
              <a:t>파일의 속성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2584253"/>
            <a:ext cx="7438159" cy="8226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3510905"/>
            <a:ext cx="5706341" cy="33337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DFA923-199D-4D84-9533-C06715C736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136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속성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5334794"/>
          </a:xfrm>
        </p:spPr>
        <p:txBody>
          <a:bodyPr/>
          <a:lstStyle/>
          <a:p>
            <a:r>
              <a:rPr lang="ko-KR" altLang="en-US" dirty="0"/>
              <a:t>파일의 종류</a:t>
            </a:r>
            <a:endParaRPr lang="en-US" altLang="ko-KR" dirty="0"/>
          </a:p>
          <a:p>
            <a:pPr lvl="1"/>
            <a:r>
              <a:rPr lang="ko-KR" altLang="en-US" dirty="0"/>
              <a:t>파일 속성의 첫 번째 항목은 파일의 종류를 표시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는 일반 파일을</a:t>
            </a:r>
            <a:r>
              <a:rPr lang="en-US" altLang="ko-KR" dirty="0"/>
              <a:t>, d</a:t>
            </a:r>
            <a:r>
              <a:rPr lang="ko-KR" altLang="en-US" dirty="0"/>
              <a:t>는 디렉터리를 의미</a:t>
            </a:r>
            <a:endParaRPr lang="en-US" altLang="ko-KR" dirty="0"/>
          </a:p>
          <a:p>
            <a:pPr lvl="1"/>
            <a:r>
              <a:rPr lang="ko-KR" altLang="en-US" dirty="0"/>
              <a:t>파일의 종류를 알려주는 명령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파일의 접근 권한 표시</a:t>
            </a:r>
            <a:endParaRPr lang="en-US" altLang="ko-KR" dirty="0"/>
          </a:p>
          <a:p>
            <a:pPr lvl="1"/>
            <a:r>
              <a:rPr lang="ko-KR" altLang="en-US" dirty="0"/>
              <a:t>파일의 소유자와 그룹이나 기타 사용자들이 파일에 대해 가지고 있는 접근 권한을 표시</a:t>
            </a:r>
            <a:endParaRPr lang="en-US" altLang="ko-KR" dirty="0"/>
          </a:p>
          <a:p>
            <a:r>
              <a:rPr lang="ko-KR" altLang="en-US" dirty="0"/>
              <a:t>하드 링크의 개수</a:t>
            </a:r>
            <a:endParaRPr lang="en-US" altLang="ko-KR" dirty="0"/>
          </a:p>
          <a:p>
            <a:pPr lvl="1"/>
            <a:r>
              <a:rPr lang="ko-KR" altLang="en-US" dirty="0"/>
              <a:t>하드 링크는 한 파일에 대해 여러 개의 파일명을 가질 수 있도록 하는 기능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42" y="2249130"/>
            <a:ext cx="7490114" cy="1446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74" y="3665596"/>
            <a:ext cx="7481455" cy="128154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04B87C-E86E-482E-8102-FD2DEE7B3D5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137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632520" y="1124744"/>
            <a:ext cx="8208912" cy="5102487"/>
          </a:xfrm>
        </p:spPr>
        <p:txBody>
          <a:bodyPr/>
          <a:lstStyle/>
          <a:p>
            <a:r>
              <a:rPr lang="ko-KR" altLang="en-US" dirty="0"/>
              <a:t>파일 소유자의 로그인 </a:t>
            </a:r>
            <a:r>
              <a:rPr lang="en-US" altLang="ko-KR" dirty="0"/>
              <a:t>ID</a:t>
            </a:r>
          </a:p>
          <a:p>
            <a:pPr lvl="1"/>
            <a:r>
              <a:rPr lang="ko-KR" altLang="en-US" dirty="0" err="1"/>
              <a:t>리눅스에서</a:t>
            </a:r>
            <a:r>
              <a:rPr lang="ko-KR" altLang="en-US" dirty="0"/>
              <a:t> 모든 파일은 소유자가 있음</a:t>
            </a:r>
            <a:endParaRPr lang="en-US" altLang="ko-KR" dirty="0"/>
          </a:p>
          <a:p>
            <a:r>
              <a:rPr lang="ko-KR" altLang="en-US" dirty="0"/>
              <a:t>파일 소유자의 그룹 이름</a:t>
            </a:r>
            <a:endParaRPr lang="en-US" altLang="ko-KR" dirty="0"/>
          </a:p>
          <a:p>
            <a:pPr lvl="1"/>
            <a:r>
              <a:rPr lang="en-US" altLang="ko-KR" dirty="0" err="1"/>
              <a:t>ls</a:t>
            </a:r>
            <a:r>
              <a:rPr lang="en-US" altLang="ko-KR" dirty="0"/>
              <a:t> -l </a:t>
            </a:r>
            <a:r>
              <a:rPr lang="ko-KR" altLang="en-US" dirty="0"/>
              <a:t>명령에서 출력되는 </a:t>
            </a:r>
            <a:r>
              <a:rPr lang="ko-KR" altLang="en-US" dirty="0" err="1"/>
              <a:t>그룹명은</a:t>
            </a:r>
            <a:r>
              <a:rPr lang="ko-KR" altLang="en-US" dirty="0"/>
              <a:t> 파일이 속한 그룹 </a:t>
            </a:r>
            <a:endParaRPr lang="en-US" altLang="ko-KR" dirty="0"/>
          </a:p>
          <a:p>
            <a:pPr lvl="1"/>
            <a:r>
              <a:rPr lang="ko-KR" altLang="en-US" dirty="0"/>
              <a:t>사용자가 속한 기본 그룹은 시스템 관리자가 사용자를 등록할 때 결정</a:t>
            </a:r>
            <a:endParaRPr lang="en-US" altLang="ko-KR" dirty="0"/>
          </a:p>
          <a:p>
            <a:pPr lvl="1"/>
            <a:r>
              <a:rPr lang="ko-KR" altLang="en-US" dirty="0"/>
              <a:t>사용자가 속한 그룹을 알려주는 명령은 </a:t>
            </a:r>
            <a:r>
              <a:rPr lang="en-US" altLang="ko-KR" dirty="0"/>
              <a:t>groups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파일의 크기</a:t>
            </a:r>
            <a:r>
              <a:rPr lang="en-US" altLang="ko-KR" dirty="0"/>
              <a:t>: </a:t>
            </a:r>
            <a:r>
              <a:rPr lang="ko-KR" altLang="en-US" dirty="0"/>
              <a:t>바이트 단위</a:t>
            </a:r>
            <a:endParaRPr lang="en-US" altLang="ko-KR" dirty="0"/>
          </a:p>
          <a:p>
            <a:r>
              <a:rPr lang="ko-KR" altLang="en-US" dirty="0"/>
              <a:t>파일이 마지막으로 수정된 날짜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9" y="2983843"/>
            <a:ext cx="7455477" cy="11689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98" y="4169444"/>
            <a:ext cx="7498773" cy="12382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5EDB80-78C9-461F-BEFB-BFCA286C5B4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138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파일의 접근 권한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5304016"/>
          </a:xfrm>
        </p:spPr>
        <p:txBody>
          <a:bodyPr/>
          <a:lstStyle/>
          <a:p>
            <a:r>
              <a:rPr lang="ko-KR" altLang="en-US" dirty="0"/>
              <a:t>접근 권한의 종류</a:t>
            </a:r>
            <a:endParaRPr lang="en-US" altLang="ko-KR" dirty="0"/>
          </a:p>
          <a:p>
            <a:pPr lvl="1"/>
            <a:r>
              <a:rPr lang="ko-KR" altLang="en-US" dirty="0"/>
              <a:t> 읽기 권한</a:t>
            </a:r>
            <a:r>
              <a:rPr lang="en-US" altLang="ko-KR" dirty="0"/>
              <a:t>, </a:t>
            </a:r>
            <a:r>
              <a:rPr lang="ko-KR" altLang="en-US" dirty="0"/>
              <a:t>쓰기 권한</a:t>
            </a:r>
            <a:r>
              <a:rPr lang="en-US" altLang="ko-KR" dirty="0"/>
              <a:t>, </a:t>
            </a:r>
            <a:r>
              <a:rPr lang="ko-KR" altLang="en-US" dirty="0"/>
              <a:t>실행 권한 등 세 가지로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접근 권한의 표기 방법</a:t>
            </a:r>
            <a:endParaRPr lang="en-US" altLang="ko-KR" dirty="0"/>
          </a:p>
          <a:p>
            <a:pPr lvl="1"/>
            <a:r>
              <a:rPr lang="ko-KR" altLang="en-US" dirty="0"/>
              <a:t> 사용자 </a:t>
            </a:r>
            <a:r>
              <a:rPr lang="ko-KR" altLang="en-US" dirty="0" err="1"/>
              <a:t>카테고리별로</a:t>
            </a:r>
            <a:r>
              <a:rPr lang="ko-KR" altLang="en-US" dirty="0"/>
              <a:t> 누가 파일을 읽고 쓰고 실행할 수 있는지를 문자로 표현한 것</a:t>
            </a:r>
            <a:endParaRPr lang="en-US" altLang="ko-KR" dirty="0"/>
          </a:p>
          <a:p>
            <a:pPr lvl="1"/>
            <a:r>
              <a:rPr lang="ko-KR" altLang="en-US" dirty="0"/>
              <a:t>읽기 권한은 </a:t>
            </a:r>
            <a:r>
              <a:rPr lang="en-US" altLang="ko-KR" dirty="0"/>
              <a:t>r, </a:t>
            </a:r>
            <a:r>
              <a:rPr lang="ko-KR" altLang="en-US" dirty="0"/>
              <a:t>쓰기 권한은 </a:t>
            </a:r>
            <a:r>
              <a:rPr lang="en-US" altLang="ko-KR" dirty="0"/>
              <a:t>w, </a:t>
            </a:r>
            <a:r>
              <a:rPr lang="ko-KR" altLang="en-US" dirty="0"/>
              <a:t>실행 권한은 </a:t>
            </a:r>
            <a:r>
              <a:rPr lang="en-US" altLang="ko-KR" dirty="0"/>
              <a:t>x</a:t>
            </a:r>
            <a:r>
              <a:rPr lang="ko-KR" altLang="en-US" dirty="0"/>
              <a:t>로 나타내며</a:t>
            </a:r>
            <a:r>
              <a:rPr lang="en-US" altLang="ko-KR" dirty="0"/>
              <a:t>, </a:t>
            </a:r>
            <a:r>
              <a:rPr lang="ko-KR" altLang="en-US" dirty="0"/>
              <a:t>해당 권한이 없는 경우에는 </a:t>
            </a:r>
            <a:r>
              <a:rPr lang="en-US" altLang="ko-KR" dirty="0"/>
              <a:t>-</a:t>
            </a:r>
            <a:r>
              <a:rPr lang="ko-KR" altLang="en-US" dirty="0"/>
              <a:t>로 표기</a:t>
            </a:r>
            <a:endParaRPr lang="en-US" altLang="ko-KR" dirty="0"/>
          </a:p>
          <a:p>
            <a:pPr lvl="1"/>
            <a:r>
              <a:rPr lang="ko-KR" altLang="en-US" dirty="0"/>
              <a:t>사용자 </a:t>
            </a:r>
            <a:r>
              <a:rPr lang="ko-KR" altLang="en-US" dirty="0" err="1"/>
              <a:t>카테고리별로</a:t>
            </a:r>
            <a:r>
              <a:rPr lang="ko-KR" altLang="en-US" dirty="0"/>
              <a:t> 세 가지 권한의 부여 여부를 </a:t>
            </a:r>
            <a:r>
              <a:rPr lang="en-US" altLang="ko-KR" dirty="0" err="1"/>
              <a:t>rwx</a:t>
            </a:r>
            <a:r>
              <a:rPr lang="en-US" altLang="ko-KR" dirty="0"/>
              <a:t> </a:t>
            </a:r>
            <a:r>
              <a:rPr lang="ko-KR" altLang="en-US" dirty="0"/>
              <a:t>세 문자를 묶어서 표기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42" y="1896157"/>
            <a:ext cx="7412182" cy="2485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04" y="5743839"/>
            <a:ext cx="7438159" cy="93518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73C1E-1A6A-4C2A-AB0D-08321C43B6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139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37BB7-2779-476A-9423-626331BF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B7489-2D81-4E54-B8B8-72F72547A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5955185" cy="477307"/>
          </a:xfrm>
        </p:spPr>
        <p:txBody>
          <a:bodyPr/>
          <a:lstStyle/>
          <a:p>
            <a:r>
              <a:rPr lang="en-US" altLang="ko-KR"/>
              <a:t>AWS </a:t>
            </a:r>
            <a:r>
              <a:rPr lang="ko-KR" altLang="en-US" dirty="0"/>
              <a:t>서비스 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B6F42E-BE18-4722-BA53-A79167CD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524000"/>
            <a:ext cx="6971630" cy="50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26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파일의 접근 권한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1799019"/>
          </a:xfrm>
        </p:spPr>
        <p:txBody>
          <a:bodyPr/>
          <a:lstStyle/>
          <a:p>
            <a:r>
              <a:rPr lang="ko-KR" altLang="en-US" dirty="0"/>
              <a:t>접근 권한의 표기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12" y="1652414"/>
            <a:ext cx="3409950" cy="1104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47" y="3048558"/>
            <a:ext cx="8058150" cy="32575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948C41-4B73-4321-8061-E2A4F22BC4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파일의 접근 권한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677656"/>
          </a:xfrm>
        </p:spPr>
        <p:txBody>
          <a:bodyPr/>
          <a:lstStyle/>
          <a:p>
            <a:r>
              <a:rPr lang="ko-KR" altLang="en-US" dirty="0"/>
              <a:t>접근 권한의 변경 명령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기호 모드 </a:t>
            </a:r>
            <a:r>
              <a:rPr lang="en-US" altLang="ko-KR" dirty="0"/>
              <a:t>: </a:t>
            </a:r>
            <a:r>
              <a:rPr lang="ko-KR" altLang="en-US" dirty="0"/>
              <a:t>접근 권한을 변경하기 위해 문자와 기호를 사용하여 권한을 표시</a:t>
            </a:r>
            <a:endParaRPr lang="en-US" altLang="ko-KR" dirty="0"/>
          </a:p>
          <a:p>
            <a:pPr lvl="1"/>
            <a:r>
              <a:rPr lang="ko-KR" altLang="en-US" dirty="0"/>
              <a:t>숫자 모드 </a:t>
            </a:r>
            <a:r>
              <a:rPr lang="en-US" altLang="ko-KR" dirty="0"/>
              <a:t>: </a:t>
            </a:r>
            <a:r>
              <a:rPr lang="ko-KR" altLang="en-US" dirty="0"/>
              <a:t>접근 권한을 변경하기 위해 숫자를 사용</a:t>
            </a:r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1700808"/>
            <a:ext cx="7464136" cy="144606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D4E663-CDB1-41AE-896D-AB677AE87E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기호를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352928" cy="321691"/>
          </a:xfrm>
        </p:spPr>
        <p:txBody>
          <a:bodyPr/>
          <a:lstStyle/>
          <a:p>
            <a:r>
              <a:rPr lang="ko-KR" altLang="en-US" dirty="0"/>
              <a:t>기호 모드</a:t>
            </a:r>
            <a:endParaRPr lang="en-US" altLang="ko-K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24101" y="3244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08" y="1521613"/>
            <a:ext cx="4424795" cy="1359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211" y="2766864"/>
            <a:ext cx="5100205" cy="400915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B3408F-E83D-43FA-812D-24005BF358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기호를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2"/>
            <a:ext cx="8352928" cy="321691"/>
          </a:xfrm>
        </p:spPr>
        <p:txBody>
          <a:bodyPr/>
          <a:lstStyle/>
          <a:p>
            <a:r>
              <a:rPr lang="ko-KR" altLang="en-US" dirty="0"/>
              <a:t>기호 모드를 사용한 접근 권한 설정의 예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45" y="1849177"/>
            <a:ext cx="7221682" cy="40957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EAD738-4830-4882-A50C-D4EAA99050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기호를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67146"/>
            <a:ext cx="8208912" cy="3621504"/>
          </a:xfrm>
        </p:spPr>
        <p:txBody>
          <a:bodyPr/>
          <a:lstStyle/>
          <a:p>
            <a:r>
              <a:rPr lang="ko-KR" altLang="en-US" dirty="0"/>
              <a:t>기회를 이용한 접근 권한 변경 예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현재 접근 권한 확인</a:t>
            </a:r>
            <a:r>
              <a:rPr lang="en-US" altLang="ko-KR" dirty="0"/>
              <a:t>:  </a:t>
            </a:r>
            <a:r>
              <a:rPr lang="en-US" altLang="ko-KR" dirty="0" err="1"/>
              <a:t>rw</a:t>
            </a:r>
            <a:r>
              <a:rPr lang="en-US" altLang="ko-KR" dirty="0"/>
              <a:t>-r--r—</a:t>
            </a:r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소유자의 쓰기 권한을 제거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u-w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30" y="1761835"/>
            <a:ext cx="7472795" cy="1212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10" y="3385526"/>
            <a:ext cx="7490114" cy="14374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9FF91-7293-44A9-B914-F77B43809EE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789960"/>
          </a:xfrm>
        </p:spPr>
        <p:txBody>
          <a:bodyPr/>
          <a:lstStyle/>
          <a:p>
            <a:r>
              <a:rPr lang="ko-KR" altLang="en-US" dirty="0"/>
              <a:t>숫자로 환산하기</a:t>
            </a:r>
            <a:endParaRPr lang="en-US" altLang="ko-KR" dirty="0"/>
          </a:p>
          <a:p>
            <a:pPr lvl="1"/>
            <a:r>
              <a:rPr lang="ko-KR" altLang="en-US" dirty="0"/>
              <a:t> 숫자 모드에서는 각 권한이 있고 없고를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표기하고 이를 다시 환산하여 숫자로 표현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카테고리별로</a:t>
            </a:r>
            <a:r>
              <a:rPr lang="ko-KR" altLang="en-US" dirty="0"/>
              <a:t> 권한의 조합에 따라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로 나타내는 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2" y="2276873"/>
            <a:ext cx="5753100" cy="21240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C8158-8D9C-4B4F-9230-2274231E62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768703" y="1196752"/>
            <a:ext cx="5360761" cy="1497846"/>
          </a:xfrm>
        </p:spPr>
        <p:txBody>
          <a:bodyPr/>
          <a:lstStyle/>
          <a:p>
            <a:r>
              <a:rPr lang="ko-KR" altLang="en-US" dirty="0"/>
              <a:t>권한을 숫자로 환산하는 과정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r-x</a:t>
            </a:r>
            <a:r>
              <a:rPr lang="ko-KR" altLang="en-US" dirty="0"/>
              <a:t>라고 할 때 권한이 있는 것은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없는 것은 </a:t>
            </a:r>
            <a:r>
              <a:rPr lang="en-US" altLang="ko-KR" dirty="0"/>
              <a:t>0</a:t>
            </a:r>
            <a:r>
              <a:rPr lang="ko-KR" altLang="en-US" dirty="0"/>
              <a:t>으로 변환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1, 0, 1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2</a:t>
            </a:r>
            <a:r>
              <a:rPr lang="ko-KR" altLang="en-US" dirty="0"/>
              <a:t>진수를 각 </a:t>
            </a:r>
            <a:r>
              <a:rPr lang="ko-KR" altLang="en-US" dirty="0" err="1"/>
              <a:t>자릿수별로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진수로 환산하면 </a:t>
            </a:r>
            <a:r>
              <a:rPr lang="en-US" altLang="ko-KR" dirty="0"/>
              <a:t>4, 0, 1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세 숫자를 더하면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최종 권한 값은  </a:t>
            </a:r>
            <a:r>
              <a:rPr lang="en-US" altLang="ko-KR" dirty="0"/>
              <a:t>5</a:t>
            </a:r>
            <a:r>
              <a:rPr lang="ko-KR" altLang="en-US" dirty="0"/>
              <a:t>가 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5" y="1276350"/>
            <a:ext cx="3124200" cy="4305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594" y="3068960"/>
            <a:ext cx="4978977" cy="3333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6A010-2FCA-4E0B-A55E-EC4E6005E0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321691"/>
          </a:xfrm>
        </p:spPr>
        <p:txBody>
          <a:bodyPr/>
          <a:lstStyle/>
          <a:p>
            <a:r>
              <a:rPr lang="ko-KR" altLang="en-US" dirty="0"/>
              <a:t>전체 권한을 숫자로 표기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65" y="1632186"/>
            <a:ext cx="5286375" cy="1781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64" y="3753036"/>
            <a:ext cx="5543550" cy="22479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519E7A-C2EB-48E2-BDE0-7FA8EA372E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05111"/>
            <a:ext cx="8208912" cy="3057247"/>
          </a:xfrm>
        </p:spPr>
        <p:txBody>
          <a:bodyPr/>
          <a:lstStyle/>
          <a:p>
            <a:r>
              <a:rPr lang="ko-KR" altLang="en-US" dirty="0"/>
              <a:t>숫자 모드로 접근 권한 변경하기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숫자의 각 위치가 사용자 카테고리를 나타내기 때문에 사용자 카테고리를 따로 지정할 필요가 없다</a:t>
            </a:r>
            <a:endParaRPr lang="en-US" altLang="ko-KR" dirty="0"/>
          </a:p>
          <a:p>
            <a:pPr lvl="1"/>
            <a:r>
              <a:rPr lang="ko-KR" altLang="en-US" dirty="0"/>
              <a:t>항상 세 자리 수를 사용해야 하므로 변경하려는 사용자 카테고리의 권한뿐만 아니라 그룹과 기타 사용자의 권한도 반드시 같이 명시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556793"/>
            <a:ext cx="4381500" cy="1419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B0ADDE-3F5A-4FFD-ADEA-94A99B7317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4826" y="158532"/>
            <a:ext cx="8190910" cy="369332"/>
          </a:xfrm>
        </p:spPr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24744"/>
            <a:ext cx="8208912" cy="3621504"/>
          </a:xfrm>
        </p:spPr>
        <p:txBody>
          <a:bodyPr/>
          <a:lstStyle/>
          <a:p>
            <a:r>
              <a:rPr lang="ko-KR" altLang="en-US" dirty="0"/>
              <a:t>숫자 모드로 접근 권한 변경하기 예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현재 접근 권한</a:t>
            </a:r>
            <a:r>
              <a:rPr lang="en-US" altLang="ko-KR" dirty="0"/>
              <a:t>: 644(</a:t>
            </a:r>
            <a:r>
              <a:rPr lang="en-US" altLang="ko-KR" dirty="0" err="1"/>
              <a:t>rw</a:t>
            </a:r>
            <a:r>
              <a:rPr lang="en-US" altLang="ko-KR" dirty="0"/>
              <a:t>-r--r--)</a:t>
            </a:r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소유자의 쓰기 권한을 제거</a:t>
            </a:r>
            <a:r>
              <a:rPr lang="en-US" altLang="ko-KR" dirty="0"/>
              <a:t>:  r--r--r--</a:t>
            </a:r>
            <a:r>
              <a:rPr lang="ko-KR" altLang="en-US" dirty="0"/>
              <a:t>이므로 </a:t>
            </a:r>
            <a:r>
              <a:rPr lang="en-US" altLang="ko-KR" dirty="0"/>
              <a:t>444</a:t>
            </a:r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그룹에 쓰기와 실행 권한을 부여</a:t>
            </a:r>
            <a:r>
              <a:rPr lang="en-US" altLang="ko-KR" dirty="0"/>
              <a:t>: r--</a:t>
            </a:r>
            <a:r>
              <a:rPr lang="en-US" altLang="ko-KR" dirty="0" err="1"/>
              <a:t>rwxr</a:t>
            </a:r>
            <a:r>
              <a:rPr lang="en-US" altLang="ko-KR" dirty="0"/>
              <a:t>--</a:t>
            </a:r>
            <a:r>
              <a:rPr lang="ko-KR" altLang="en-US" dirty="0"/>
              <a:t>이므로 </a:t>
            </a:r>
            <a:r>
              <a:rPr lang="en-US" altLang="ko-KR" dirty="0"/>
              <a:t>474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1" y="1784645"/>
            <a:ext cx="7481455" cy="1039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65" y="3114774"/>
            <a:ext cx="7481455" cy="13248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941" y="4731254"/>
            <a:ext cx="7472795" cy="13335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CB451B-06C9-4F0F-8160-1815652E9A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149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D8F6B1-BD83-496A-A361-0FAC1BC0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FFF5B-195B-4244-BB6C-88838105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747"/>
            <a:ext cx="9906000" cy="5330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79487-443C-4784-BB89-60B9EA473F9B}"/>
              </a:ext>
            </a:extLst>
          </p:cNvPr>
          <p:cNvSpPr/>
          <p:nvPr/>
        </p:nvSpPr>
        <p:spPr>
          <a:xfrm>
            <a:off x="381000" y="76238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77083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1025922"/>
          </a:xfrm>
        </p:spPr>
        <p:txBody>
          <a:bodyPr/>
          <a:lstStyle/>
          <a:p>
            <a:r>
              <a:rPr lang="ko-KR" altLang="en-US" dirty="0"/>
              <a:t>기본 접근 권한</a:t>
            </a:r>
            <a:endParaRPr lang="en-US" altLang="ko-KR" dirty="0"/>
          </a:p>
          <a:p>
            <a:pPr lvl="1"/>
            <a:r>
              <a:rPr lang="ko-KR" altLang="en-US" dirty="0" err="1"/>
              <a:t>리눅스에서는</a:t>
            </a:r>
            <a:r>
              <a:rPr lang="ko-KR" altLang="en-US" dirty="0"/>
              <a:t> 파일이나 디렉터리를 생성할 때 기본 접근 권한이 자동적으로 설정</a:t>
            </a:r>
            <a:endParaRPr lang="en-US" altLang="ko-KR" dirty="0"/>
          </a:p>
          <a:p>
            <a:pPr lvl="1"/>
            <a:r>
              <a:rPr lang="ko-KR" altLang="en-US" dirty="0"/>
              <a:t>일반 파일의 경우 소유자는 읽기와 쓰기 권한이 설정되고 그룹과 기타 사용자는 읽기 권한만 설정</a:t>
            </a:r>
          </a:p>
          <a:p>
            <a:pPr lvl="1"/>
            <a:r>
              <a:rPr lang="ko-KR" altLang="en-US" dirty="0"/>
              <a:t>디렉터리의 경우 소유자는 읽기</a:t>
            </a:r>
            <a:r>
              <a:rPr lang="en-US" altLang="ko-KR" dirty="0"/>
              <a:t>, 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실행 권한이 설정되고 그룹과 기타 사용자는 읽기</a:t>
            </a:r>
            <a:r>
              <a:rPr lang="en-US" altLang="ko-KR" dirty="0"/>
              <a:t>, </a:t>
            </a:r>
            <a:r>
              <a:rPr lang="ko-KR" altLang="en-US" dirty="0"/>
              <a:t>실행 권한만 설정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76" y="2426397"/>
            <a:ext cx="7394864" cy="240722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7F0BA5-0841-4578-BB4A-ECFEBF88A2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4185761"/>
          </a:xfrm>
        </p:spPr>
        <p:txBody>
          <a:bodyPr/>
          <a:lstStyle/>
          <a:p>
            <a:r>
              <a:rPr lang="ko-KR" altLang="en-US" dirty="0"/>
              <a:t>기본 접근 권한 확인하고 변경하기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아무 인자 없이 </a:t>
            </a:r>
            <a:r>
              <a:rPr lang="en-US" altLang="ko-KR" dirty="0" err="1"/>
              <a:t>umask</a:t>
            </a:r>
            <a:r>
              <a:rPr lang="en-US" altLang="ko-KR" dirty="0"/>
              <a:t> </a:t>
            </a:r>
            <a:r>
              <a:rPr lang="ko-KR" altLang="en-US" dirty="0"/>
              <a:t>명령만 사용할 경우 기본 마스크 값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마스크 값의 의미</a:t>
            </a:r>
            <a:endParaRPr lang="en-US" altLang="ko-KR" dirty="0"/>
          </a:p>
          <a:p>
            <a:pPr lvl="1"/>
            <a:r>
              <a:rPr lang="ko-KR" altLang="en-US" dirty="0"/>
              <a:t>마스크 값은 파일이나 디렉터리 생성 시 부여하지 않을 권한을 지정해놓는 것</a:t>
            </a:r>
            <a:endParaRPr lang="en-US" altLang="ko-KR" dirty="0"/>
          </a:p>
          <a:p>
            <a:pPr lvl="1"/>
            <a:r>
              <a:rPr lang="ko-KR" altLang="en-US" dirty="0"/>
              <a:t>마스크 값이 </a:t>
            </a:r>
            <a:r>
              <a:rPr lang="en-US" altLang="ko-KR" dirty="0"/>
              <a:t>022</a:t>
            </a:r>
            <a:r>
              <a:rPr lang="ko-KR" altLang="en-US" dirty="0"/>
              <a:t>일 경우 이는 </a:t>
            </a:r>
            <a:r>
              <a:rPr lang="en-US" altLang="ko-KR" dirty="0"/>
              <a:t> ----w--w-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그룹과 기타 사용자에게 쓰기 권한은 부여하지 않겠다는 뜻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39" y="1567968"/>
            <a:ext cx="7490114" cy="17058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08" y="3723878"/>
            <a:ext cx="7429500" cy="857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658" y="5742876"/>
            <a:ext cx="7490114" cy="78797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9F4BA-C17C-459B-A668-1B89B2FA8C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76562"/>
            <a:ext cx="8352928" cy="2270943"/>
          </a:xfrm>
        </p:spPr>
        <p:txBody>
          <a:bodyPr/>
          <a:lstStyle/>
          <a:p>
            <a:r>
              <a:rPr lang="ko-KR" altLang="en-US" dirty="0"/>
              <a:t>마스크 값 변경하기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마스크 값을 바꾸면 파일이나 디렉터리를 생성할 때 적용되는 기본 접근 권한도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58" y="1704772"/>
            <a:ext cx="7455477" cy="10650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18" y="3200508"/>
            <a:ext cx="7455477" cy="224270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962640-144D-408D-8218-266A1B4342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321691"/>
          </a:xfrm>
        </p:spPr>
        <p:txBody>
          <a:bodyPr/>
          <a:lstStyle/>
          <a:p>
            <a:r>
              <a:rPr lang="ko-KR" altLang="en-US" dirty="0"/>
              <a:t>마스크 값의 적용 과정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350" y="1412776"/>
            <a:ext cx="4442114" cy="1350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2" y="2493420"/>
            <a:ext cx="3749386" cy="41996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238" y="4593249"/>
            <a:ext cx="3749386" cy="202622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DFC462-1568-4ECE-B099-4770441FC0A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3005951"/>
          </a:xfrm>
        </p:spPr>
        <p:txBody>
          <a:bodyPr/>
          <a:lstStyle/>
          <a:p>
            <a:r>
              <a:rPr lang="ko-KR" altLang="en-US" dirty="0"/>
              <a:t>여러 가지 마스크 값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umask</a:t>
            </a:r>
            <a:r>
              <a:rPr lang="ko-KR" altLang="en-US" dirty="0"/>
              <a:t>로 마스크 값을 바꿀 때 파일과 디렉터리에 모두 적용해봐야 함</a:t>
            </a:r>
            <a:endParaRPr lang="en-US" altLang="ko-KR" dirty="0"/>
          </a:p>
          <a:p>
            <a:pPr lvl="1"/>
            <a:r>
              <a:rPr lang="ko-KR" altLang="en-US" dirty="0"/>
              <a:t>마스크 값이 파일에는 적합하지만 디렉터리에는 적합하지 않을 수도 있음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7" y="1844824"/>
            <a:ext cx="8162925" cy="17716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06F6E3-C26B-4712-A56E-730832C4B6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3347070"/>
          </a:xfrm>
        </p:spPr>
        <p:txBody>
          <a:bodyPr/>
          <a:lstStyle/>
          <a:p>
            <a:r>
              <a:rPr lang="ko-KR" altLang="en-US" dirty="0"/>
              <a:t>프로세스 목록 보기</a:t>
            </a:r>
            <a:endParaRPr lang="en-US" altLang="ko-KR" dirty="0"/>
          </a:p>
          <a:p>
            <a:pPr lvl="1"/>
            <a:r>
              <a:rPr lang="ko-KR" altLang="en-US" dirty="0"/>
              <a:t>현재 실행 중인 프로세스의 목록을 보는 명령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ps</a:t>
            </a:r>
            <a:endParaRPr lang="en-US" altLang="ko-KR" dirty="0"/>
          </a:p>
          <a:p>
            <a:pPr lvl="2"/>
            <a:r>
              <a:rPr lang="ko-KR" altLang="en-US" dirty="0"/>
              <a:t>유닉스</a:t>
            </a:r>
            <a:r>
              <a:rPr lang="en-US" altLang="ko-KR" dirty="0"/>
              <a:t>(SVR4) </a:t>
            </a:r>
            <a:r>
              <a:rPr lang="ko-KR" altLang="en-US" dirty="0"/>
              <a:t>옵션 </a:t>
            </a:r>
            <a:r>
              <a:rPr lang="en-US" altLang="ko-KR" dirty="0"/>
              <a:t>: </a:t>
            </a:r>
            <a:r>
              <a:rPr lang="ko-KR" altLang="en-US" dirty="0"/>
              <a:t>묶어서 사용할 수 있고</a:t>
            </a:r>
            <a:r>
              <a:rPr lang="en-US" altLang="ko-KR" dirty="0"/>
              <a:t>, </a:t>
            </a:r>
            <a:r>
              <a:rPr lang="ko-KR" altLang="en-US" dirty="0"/>
              <a:t>붙임표로 시작한다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-</a:t>
            </a:r>
            <a:r>
              <a:rPr lang="en-US" altLang="ko-KR" dirty="0" err="1"/>
              <a:t>ef</a:t>
            </a:r>
            <a:r>
              <a:rPr lang="en-US" altLang="ko-KR" dirty="0"/>
              <a:t>).</a:t>
            </a:r>
          </a:p>
          <a:p>
            <a:pPr lvl="2"/>
            <a:r>
              <a:rPr lang="en-US" altLang="ko-KR" dirty="0"/>
              <a:t>BSD </a:t>
            </a:r>
            <a:r>
              <a:rPr lang="ko-KR" altLang="en-US" dirty="0"/>
              <a:t>옵션 </a:t>
            </a:r>
            <a:r>
              <a:rPr lang="en-US" altLang="ko-KR" dirty="0"/>
              <a:t>: </a:t>
            </a:r>
            <a:r>
              <a:rPr lang="ko-KR" altLang="en-US" dirty="0"/>
              <a:t>묶어서 사용할 수 있고</a:t>
            </a:r>
            <a:r>
              <a:rPr lang="en-US" altLang="ko-KR" dirty="0"/>
              <a:t>, </a:t>
            </a:r>
            <a:r>
              <a:rPr lang="ko-KR" altLang="en-US" dirty="0"/>
              <a:t>붙임표로 시작하지 않는다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aux).</a:t>
            </a:r>
          </a:p>
          <a:p>
            <a:pPr lvl="2"/>
            <a:r>
              <a:rPr lang="en-US" altLang="ko-KR" dirty="0"/>
              <a:t>GNU </a:t>
            </a:r>
            <a:r>
              <a:rPr lang="ko-KR" altLang="en-US" dirty="0"/>
              <a:t>옵션 </a:t>
            </a:r>
            <a:r>
              <a:rPr lang="en-US" altLang="ko-KR" dirty="0"/>
              <a:t>: </a:t>
            </a:r>
            <a:r>
              <a:rPr lang="ko-KR" altLang="en-US" dirty="0"/>
              <a:t>붙임표 두 개로 시작한다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--</a:t>
            </a:r>
            <a:r>
              <a:rPr lang="en-US" altLang="ko-KR" dirty="0" err="1"/>
              <a:t>pid</a:t>
            </a:r>
            <a:r>
              <a:rPr lang="en-US" altLang="ko-KR" dirty="0"/>
              <a:t>).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9" y="2507780"/>
            <a:ext cx="6809195" cy="414849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EAA9EA-AC0B-4775-A5FB-9325FA3F404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632520" y="1124744"/>
            <a:ext cx="8208912" cy="2708434"/>
          </a:xfrm>
        </p:spPr>
        <p:txBody>
          <a:bodyPr/>
          <a:lstStyle/>
          <a:p>
            <a:r>
              <a:rPr lang="ko-KR" altLang="en-US" dirty="0"/>
              <a:t>현재 단말기의 프로세스 목록 출력하기 </a:t>
            </a:r>
            <a:r>
              <a:rPr lang="en-US" altLang="ko-KR" dirty="0"/>
              <a:t>: </a:t>
            </a:r>
            <a:r>
              <a:rPr lang="en-US" altLang="ko-KR" dirty="0" err="1"/>
              <a:t>ps</a:t>
            </a:r>
            <a:endParaRPr lang="en-US" altLang="ko-KR" dirty="0"/>
          </a:p>
          <a:p>
            <a:pPr lvl="1"/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명령을 옵션 없이 사용하면 현재 </a:t>
            </a:r>
            <a:r>
              <a:rPr lang="ko-KR" altLang="en-US" dirty="0" err="1"/>
              <a:t>셸이나</a:t>
            </a:r>
            <a:r>
              <a:rPr lang="ko-KR" altLang="en-US" dirty="0"/>
              <a:t> 터미널에서 실행한 사용자 프로세스에 대한 정보를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프로세스의 상세 정보 출력하기 </a:t>
            </a:r>
            <a:r>
              <a:rPr lang="en-US" altLang="ko-KR" dirty="0"/>
              <a:t>: -f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 프로세스의 상세한 정보를 출력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PPID</a:t>
            </a:r>
            <a:r>
              <a:rPr lang="ko-KR" altLang="en-US" dirty="0"/>
              <a:t>와 터미널 번호</a:t>
            </a:r>
            <a:r>
              <a:rPr lang="en-US" altLang="ko-KR" dirty="0"/>
              <a:t>, </a:t>
            </a:r>
            <a:r>
              <a:rPr lang="ko-KR" altLang="en-US" dirty="0"/>
              <a:t>시작 시간 등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16" y="1842641"/>
            <a:ext cx="6801323" cy="11886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06" y="3778863"/>
            <a:ext cx="6801323" cy="12280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78" y="5076280"/>
            <a:ext cx="6391984" cy="174756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2CE69B-5097-45D2-9245-6946115645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553998"/>
          </a:xfrm>
        </p:spPr>
        <p:txBody>
          <a:bodyPr/>
          <a:lstStyle/>
          <a:p>
            <a:r>
              <a:rPr lang="ko-KR" altLang="en-US" dirty="0"/>
              <a:t>터미널에서 실행한 프로세스의 정보 출력하기 </a:t>
            </a:r>
            <a:r>
              <a:rPr lang="en-US" altLang="ko-KR" dirty="0"/>
              <a:t>: a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터미널에서 실행한 프로세스의 정보를 출력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88503" y="1850333"/>
            <a:ext cx="6824938" cy="1763305"/>
            <a:chOff x="818283" y="2619374"/>
            <a:chExt cx="7507432" cy="193963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283" y="2619374"/>
              <a:ext cx="7507432" cy="16192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83" y="4238624"/>
              <a:ext cx="7481455" cy="320386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36" y="3670068"/>
            <a:ext cx="4476750" cy="322118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0B386A-8A58-45B5-B816-E53E156BFE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553998"/>
          </a:xfrm>
        </p:spPr>
        <p:txBody>
          <a:bodyPr/>
          <a:lstStyle/>
          <a:p>
            <a:r>
              <a:rPr lang="ko-KR" altLang="en-US" dirty="0"/>
              <a:t>터미널에서 실행한 프로세스의 상세 정보 출력하기 </a:t>
            </a:r>
            <a:r>
              <a:rPr lang="en-US" altLang="ko-KR" dirty="0"/>
              <a:t>: a </a:t>
            </a:r>
            <a:r>
              <a:rPr lang="ko-KR" altLang="en-US" dirty="0"/>
              <a:t>옵션과 </a:t>
            </a:r>
            <a:r>
              <a:rPr lang="en-US" altLang="ko-KR" dirty="0"/>
              <a:t>u </a:t>
            </a:r>
            <a:r>
              <a:rPr lang="ko-KR" altLang="en-US" dirty="0"/>
              <a:t>옵션 </a:t>
            </a:r>
            <a:endParaRPr lang="en-US" altLang="ko-KR" dirty="0"/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옵션과 </a:t>
            </a:r>
            <a:r>
              <a:rPr lang="en-US" altLang="ko-KR" dirty="0"/>
              <a:t>u </a:t>
            </a:r>
            <a:r>
              <a:rPr lang="ko-KR" altLang="en-US" dirty="0"/>
              <a:t>옵션을 함께 사용하면 터미널에서 실행한 프로세스의 상세 정보를 출력</a:t>
            </a:r>
            <a:r>
              <a:rPr lang="en-US" altLang="ko-KR" dirty="0"/>
              <a:t>: CPU</a:t>
            </a:r>
            <a:r>
              <a:rPr lang="ko-KR" altLang="en-US" dirty="0"/>
              <a:t>와 메모리 사용량 등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88" y="1897091"/>
            <a:ext cx="7420841" cy="304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201" y="5043305"/>
            <a:ext cx="7490115" cy="160193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7C413C-1B31-4951-A56A-E309D02290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441694"/>
          </a:xfrm>
        </p:spPr>
        <p:txBody>
          <a:bodyPr/>
          <a:lstStyle/>
          <a:p>
            <a:r>
              <a:rPr lang="ko-KR" altLang="en-US" dirty="0"/>
              <a:t>전체 프로세스 목록 출력하기</a:t>
            </a:r>
            <a:r>
              <a:rPr lang="en-US" altLang="ko-KR" dirty="0"/>
              <a:t>(</a:t>
            </a:r>
            <a:r>
              <a:rPr lang="ko-KR" altLang="en-US" dirty="0"/>
              <a:t>유닉스 옵션</a:t>
            </a:r>
            <a:r>
              <a:rPr lang="en-US" altLang="ko-KR" dirty="0"/>
              <a:t>) : -e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-e </a:t>
            </a:r>
            <a:r>
              <a:rPr lang="ko-KR" altLang="en-US" dirty="0"/>
              <a:t>옵션은 시스템에서 실행 중인 모든 프로세스를 출력</a:t>
            </a:r>
            <a:endParaRPr lang="en-US" altLang="ko-KR" dirty="0"/>
          </a:p>
          <a:p>
            <a:pPr lvl="1"/>
            <a:r>
              <a:rPr lang="en-US" altLang="ko-KR" dirty="0"/>
              <a:t>TTY</a:t>
            </a:r>
            <a:r>
              <a:rPr lang="ko-KR" altLang="en-US" dirty="0"/>
              <a:t>의 값이 </a:t>
            </a:r>
            <a:r>
              <a:rPr lang="en-US" altLang="ko-KR" dirty="0"/>
              <a:t>?</a:t>
            </a:r>
            <a:r>
              <a:rPr lang="ko-KR" altLang="en-US" dirty="0"/>
              <a:t>인 것은 대부분 </a:t>
            </a:r>
            <a:r>
              <a:rPr lang="ko-KR" altLang="en-US" dirty="0" err="1"/>
              <a:t>데몬으로</a:t>
            </a:r>
            <a:r>
              <a:rPr lang="ko-KR" altLang="en-US" dirty="0"/>
              <a:t> 시스템이 실행한 프로세스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1273497" y="2204865"/>
            <a:ext cx="7503023" cy="3572015"/>
            <a:chOff x="461962" y="2976562"/>
            <a:chExt cx="8253325" cy="39292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62" y="2976562"/>
              <a:ext cx="8220075" cy="9048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637" y="3819678"/>
              <a:ext cx="8248650" cy="308610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6D6E40-49E5-4E2F-91EB-9C0F858850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159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D17E-866F-4BB6-914D-B8272CE2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1FDAE-7346-4B64-AD17-BBECDCBD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66271"/>
            <a:ext cx="7591383" cy="5454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E63F0-C44E-40E2-9A14-59805F50FCC6}"/>
              </a:ext>
            </a:extLst>
          </p:cNvPr>
          <p:cNvSpPr/>
          <p:nvPr/>
        </p:nvSpPr>
        <p:spPr>
          <a:xfrm>
            <a:off x="2667000" y="2209800"/>
            <a:ext cx="914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0800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553998"/>
          </a:xfrm>
        </p:spPr>
        <p:txBody>
          <a:bodyPr/>
          <a:lstStyle/>
          <a:p>
            <a:r>
              <a:rPr lang="ko-KR" altLang="en-US" dirty="0"/>
              <a:t>전체 프로세스 목록 출력하기</a:t>
            </a:r>
            <a:r>
              <a:rPr lang="en-US" altLang="ko-KR" dirty="0"/>
              <a:t>(</a:t>
            </a:r>
            <a:r>
              <a:rPr lang="ko-KR" altLang="en-US" dirty="0"/>
              <a:t>유닉스 옵션</a:t>
            </a:r>
            <a:r>
              <a:rPr lang="en-US" altLang="ko-KR" dirty="0"/>
              <a:t>) : -e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ko-KR" altLang="en-US" dirty="0"/>
              <a:t>옵션 사용</a:t>
            </a:r>
            <a:r>
              <a:rPr lang="en-US" altLang="ko-KR" dirty="0"/>
              <a:t>: </a:t>
            </a:r>
            <a:r>
              <a:rPr lang="ko-KR" altLang="en-US" dirty="0"/>
              <a:t>전체 프로세스의 더 자세한 정보 출력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70" y="1916832"/>
            <a:ext cx="7455477" cy="373206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47782D-9DF7-47F3-8FBC-EB0249B420A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35041756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352928" cy="2441694"/>
          </a:xfrm>
        </p:spPr>
        <p:txBody>
          <a:bodyPr/>
          <a:lstStyle/>
          <a:p>
            <a:r>
              <a:rPr lang="ko-KR" altLang="en-US" dirty="0"/>
              <a:t>전체 프로세스 목록 출력하기</a:t>
            </a:r>
            <a:r>
              <a:rPr lang="en-US" altLang="ko-KR" dirty="0"/>
              <a:t>(BSD </a:t>
            </a:r>
            <a:r>
              <a:rPr lang="ko-KR" altLang="en-US" dirty="0"/>
              <a:t>옵션</a:t>
            </a:r>
            <a:r>
              <a:rPr lang="en-US" altLang="ko-KR" dirty="0"/>
              <a:t>) : ax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시스템에서 실행 중인 모든 프로세스를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24101" y="3244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ko-KR"/>
          </a:p>
        </p:txBody>
      </p:sp>
      <p:grpSp>
        <p:nvGrpSpPr>
          <p:cNvPr id="7" name="그룹 6"/>
          <p:cNvGrpSpPr/>
          <p:nvPr/>
        </p:nvGrpSpPr>
        <p:grpSpPr>
          <a:xfrm>
            <a:off x="1343647" y="1739201"/>
            <a:ext cx="7506739" cy="3670548"/>
            <a:chOff x="593653" y="694556"/>
            <a:chExt cx="7506739" cy="367054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278" y="694556"/>
              <a:ext cx="7490114" cy="857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653" y="1516263"/>
              <a:ext cx="7481455" cy="2848841"/>
            </a:xfrm>
            <a:prstGeom prst="rect">
              <a:avLst/>
            </a:prstGeom>
          </p:spPr>
        </p:pic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9857E45-3BB0-4CDA-AC31-6AAFAEFC6B0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352928" cy="553998"/>
          </a:xfrm>
        </p:spPr>
        <p:txBody>
          <a:bodyPr/>
          <a:lstStyle/>
          <a:p>
            <a:r>
              <a:rPr lang="ko-KR" altLang="en-US" dirty="0"/>
              <a:t>전체 프로세스 목록 출력하기</a:t>
            </a:r>
            <a:r>
              <a:rPr lang="en-US" altLang="ko-KR" dirty="0"/>
              <a:t>(BSD </a:t>
            </a:r>
            <a:r>
              <a:rPr lang="ko-KR" altLang="en-US" dirty="0"/>
              <a:t>옵션</a:t>
            </a:r>
            <a:r>
              <a:rPr lang="en-US" altLang="ko-KR" dirty="0"/>
              <a:t>) : ax </a:t>
            </a:r>
            <a:r>
              <a:rPr lang="ko-KR" altLang="en-US" dirty="0" err="1"/>
              <a:t>옵</a:t>
            </a:r>
            <a:endParaRPr lang="en-US" altLang="ko-KR" dirty="0"/>
          </a:p>
          <a:p>
            <a:pPr lvl="1"/>
            <a:r>
              <a:rPr lang="en-US" altLang="ko-KR" dirty="0"/>
              <a:t>aux </a:t>
            </a:r>
            <a:r>
              <a:rPr lang="ko-KR" altLang="en-US" dirty="0"/>
              <a:t>옵션은 </a:t>
            </a:r>
            <a:r>
              <a:rPr lang="en-US" altLang="ko-KR" dirty="0"/>
              <a:t>-</a:t>
            </a:r>
            <a:r>
              <a:rPr lang="en-US" altLang="ko-KR" dirty="0" err="1"/>
              <a:t>ef</a:t>
            </a:r>
            <a:r>
              <a:rPr lang="ko-KR" altLang="en-US" dirty="0"/>
              <a:t>처럼 시스템에서 실행 중인 모든 프로세스에 대한 자세한 정보를 출력</a:t>
            </a:r>
            <a:endParaRPr lang="en-US" altLang="ko-K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24101" y="3244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3" y="1779694"/>
            <a:ext cx="7472795" cy="359352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905769-F51A-471E-A4BB-8F41F5F572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41698422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2"/>
            <a:ext cx="8352928" cy="3139321"/>
          </a:xfrm>
        </p:spPr>
        <p:txBody>
          <a:bodyPr/>
          <a:lstStyle/>
          <a:p>
            <a:r>
              <a:rPr lang="ko-KR" altLang="en-US" dirty="0"/>
              <a:t>특정 사용자의 프로세스 목록 출력하기 </a:t>
            </a:r>
            <a:r>
              <a:rPr lang="en-US" altLang="ko-KR" dirty="0"/>
              <a:t>: -u </a:t>
            </a:r>
            <a:r>
              <a:rPr lang="ko-KR" altLang="en-US" dirty="0"/>
              <a:t>옵션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더 상세한 정보를 보고 싶으면 </a:t>
            </a:r>
            <a:r>
              <a:rPr lang="en-US" altLang="ko-KR" dirty="0"/>
              <a:t>-f </a:t>
            </a:r>
            <a:r>
              <a:rPr lang="ko-KR" altLang="en-US" dirty="0"/>
              <a:t>옵션을 함께 사용</a:t>
            </a:r>
            <a:endParaRPr lang="en-US" altLang="ko-KR" dirty="0"/>
          </a:p>
        </p:txBody>
      </p:sp>
      <p:grpSp>
        <p:nvGrpSpPr>
          <p:cNvPr id="9" name="그룹 8"/>
          <p:cNvGrpSpPr/>
          <p:nvPr/>
        </p:nvGrpSpPr>
        <p:grpSpPr>
          <a:xfrm>
            <a:off x="1203076" y="1603038"/>
            <a:ext cx="6817066" cy="2429197"/>
            <a:chOff x="675763" y="1689295"/>
            <a:chExt cx="7498773" cy="267211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772" y="1689295"/>
              <a:ext cx="7481455" cy="143740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763" y="3079867"/>
              <a:ext cx="7498773" cy="128154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52" y="4408403"/>
            <a:ext cx="6817066" cy="231433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57774-0257-4C5D-B387-3E2C59ACAA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67146"/>
            <a:ext cx="8208912" cy="3180358"/>
          </a:xfrm>
        </p:spPr>
        <p:txBody>
          <a:bodyPr/>
          <a:lstStyle/>
          <a:p>
            <a:r>
              <a:rPr lang="ko-KR" altLang="en-US" dirty="0"/>
              <a:t>특정 프로세스 정보 출력하기 </a:t>
            </a:r>
            <a:r>
              <a:rPr lang="en-US" altLang="ko-KR" dirty="0"/>
              <a:t>: -p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-p </a:t>
            </a:r>
            <a:r>
              <a:rPr lang="ko-KR" altLang="en-US" dirty="0"/>
              <a:t>옵션과 함께 특정 </a:t>
            </a:r>
            <a:r>
              <a:rPr lang="en-US" altLang="ko-KR" dirty="0"/>
              <a:t>PID</a:t>
            </a:r>
            <a:r>
              <a:rPr lang="ko-KR" altLang="en-US" dirty="0"/>
              <a:t>를 지정하면 해당 프로세스의 정보를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명령을 이용해 특정 프로세스 정보 검색하기</a:t>
            </a:r>
            <a:endParaRPr lang="en-US" altLang="ko-KR" dirty="0"/>
          </a:p>
          <a:p>
            <a:pPr lvl="1"/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명령과 </a:t>
            </a:r>
            <a:r>
              <a:rPr lang="en-US" altLang="ko-KR" dirty="0" err="1"/>
              <a:t>grep</a:t>
            </a:r>
            <a:r>
              <a:rPr lang="en-US" altLang="ko-KR" dirty="0"/>
              <a:t> </a:t>
            </a:r>
            <a:r>
              <a:rPr lang="ko-KR" altLang="en-US" dirty="0"/>
              <a:t>명령을 </a:t>
            </a:r>
            <a:r>
              <a:rPr lang="en-US" altLang="ko-KR" dirty="0"/>
              <a:t>|</a:t>
            </a:r>
            <a:r>
              <a:rPr lang="ko-KR" altLang="en-US" dirty="0"/>
              <a:t>로 연결하여 특정 프로세스에 대한 정보를 검색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52" y="1757431"/>
            <a:ext cx="7498773" cy="17837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020" y="4264738"/>
            <a:ext cx="7472795" cy="145472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AD74DC-B1C0-48A4-B08D-1E2FBAB07D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24744"/>
            <a:ext cx="8208912" cy="3508653"/>
          </a:xfrm>
        </p:spPr>
        <p:txBody>
          <a:bodyPr/>
          <a:lstStyle/>
          <a:p>
            <a:r>
              <a:rPr lang="en-US" altLang="ko-KR" dirty="0" err="1"/>
              <a:t>pgrep</a:t>
            </a:r>
            <a:r>
              <a:rPr lang="en-US" altLang="ko-KR" dirty="0"/>
              <a:t> </a:t>
            </a:r>
            <a:r>
              <a:rPr lang="ko-KR" altLang="en-US" dirty="0"/>
              <a:t>명령을 이용해 특정 프로세스 정보 검색하기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bash </a:t>
            </a:r>
            <a:r>
              <a:rPr lang="ko-KR" altLang="en-US" dirty="0"/>
              <a:t>패턴을 지정하여 검색한 예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10" y="1590989"/>
            <a:ext cx="7498773" cy="28488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67" y="4686386"/>
            <a:ext cx="7516091" cy="108238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C6B7B-8509-44AE-B237-E7CA8CFC4A1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3857466"/>
          </a:xfrm>
        </p:spPr>
        <p:txBody>
          <a:bodyPr/>
          <a:lstStyle/>
          <a:p>
            <a:r>
              <a:rPr lang="en-US" altLang="ko-KR" dirty="0" err="1"/>
              <a:t>pgrep</a:t>
            </a:r>
            <a:r>
              <a:rPr lang="en-US" altLang="ko-KR" dirty="0"/>
              <a:t> </a:t>
            </a:r>
            <a:r>
              <a:rPr lang="ko-KR" altLang="en-US" dirty="0"/>
              <a:t>명령을 이용해 특정 프로세스 정보 검색하기</a:t>
            </a:r>
            <a:endParaRPr lang="en-US" altLang="ko-KR" dirty="0"/>
          </a:p>
          <a:p>
            <a:pPr lvl="1"/>
            <a:r>
              <a:rPr lang="en-US" altLang="ko-KR" dirty="0" err="1"/>
              <a:t>pgrep</a:t>
            </a:r>
            <a:r>
              <a:rPr lang="ko-KR" altLang="en-US" dirty="0"/>
              <a:t>의 경우 </a:t>
            </a:r>
            <a:r>
              <a:rPr lang="en-US" altLang="ko-KR" dirty="0"/>
              <a:t>-l </a:t>
            </a:r>
            <a:r>
              <a:rPr lang="ko-KR" altLang="en-US" dirty="0"/>
              <a:t>옵션을 지정해도 단지 </a:t>
            </a:r>
            <a:r>
              <a:rPr lang="en-US" altLang="ko-KR" dirty="0"/>
              <a:t>PID</a:t>
            </a:r>
            <a:r>
              <a:rPr lang="ko-KR" altLang="en-US" dirty="0"/>
              <a:t>와 명령 이름만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더 자세한 정보를 검색하려면 </a:t>
            </a:r>
            <a:r>
              <a:rPr lang="en-US" altLang="ko-KR" dirty="0" err="1"/>
              <a:t>pgrep</a:t>
            </a:r>
            <a:r>
              <a:rPr lang="en-US" altLang="ko-KR" dirty="0"/>
              <a:t> </a:t>
            </a:r>
            <a:r>
              <a:rPr lang="ko-KR" altLang="en-US" dirty="0"/>
              <a:t>명령을 </a:t>
            </a:r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명령과 연결하여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-u </a:t>
            </a:r>
            <a:r>
              <a:rPr lang="ko-KR" altLang="en-US" dirty="0"/>
              <a:t>옵션으로 사용자명을 지정하여 검색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83" y="1779210"/>
            <a:ext cx="7490114" cy="10737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84" y="3368413"/>
            <a:ext cx="7498773" cy="13508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83" y="5267958"/>
            <a:ext cx="7464136" cy="135081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8BA8B6-C6DB-4FCE-B688-2D72875A9E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789960"/>
          </a:xfrm>
        </p:spPr>
        <p:txBody>
          <a:bodyPr/>
          <a:lstStyle/>
          <a:p>
            <a:r>
              <a:rPr lang="ko-KR" altLang="en-US" dirty="0"/>
              <a:t>시그널</a:t>
            </a:r>
            <a:r>
              <a:rPr lang="en-US" altLang="ko-KR" dirty="0"/>
              <a:t>(signal)</a:t>
            </a:r>
          </a:p>
          <a:p>
            <a:pPr lvl="1"/>
            <a:r>
              <a:rPr lang="ko-KR" altLang="en-US" dirty="0"/>
              <a:t>프로세스에 무언가 발생했음을 알리는 간단한 메시지</a:t>
            </a:r>
            <a:endParaRPr lang="en-US" altLang="ko-KR" dirty="0"/>
          </a:p>
          <a:p>
            <a:pPr lvl="1"/>
            <a:r>
              <a:rPr lang="ko-KR" altLang="en-US" dirty="0"/>
              <a:t>리눅스에서 지원하는 시그널의 목록은 </a:t>
            </a:r>
            <a:r>
              <a:rPr lang="en-US" altLang="ko-KR" dirty="0"/>
              <a:t>kill -l </a:t>
            </a:r>
            <a:r>
              <a:rPr lang="ko-KR" altLang="en-US" dirty="0"/>
              <a:t>명령으로 알 수 있음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1" y="2132857"/>
            <a:ext cx="7481455" cy="402647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E629F7-1C17-4B8A-88C6-7A1FC95FF57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880656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553998"/>
          </a:xfrm>
        </p:spPr>
        <p:txBody>
          <a:bodyPr/>
          <a:lstStyle/>
          <a:p>
            <a:r>
              <a:rPr lang="ko-KR" altLang="en-US" dirty="0"/>
              <a:t>시그널</a:t>
            </a:r>
            <a:r>
              <a:rPr lang="en-US" altLang="ko-KR" dirty="0"/>
              <a:t>(signal)</a:t>
            </a:r>
          </a:p>
          <a:p>
            <a:pPr lvl="1"/>
            <a:r>
              <a:rPr lang="ko-KR" altLang="en-US" dirty="0"/>
              <a:t>주로</a:t>
            </a:r>
            <a:r>
              <a:rPr lang="en-US" altLang="ko-KR" dirty="0"/>
              <a:t> </a:t>
            </a:r>
            <a:r>
              <a:rPr lang="ko-KR" altLang="en-US" dirty="0"/>
              <a:t>사용하는 시그널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88" y="1988840"/>
            <a:ext cx="8220075" cy="28956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FF33CB-C779-42C3-9A75-405A48F182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16121973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776537" y="1052736"/>
            <a:ext cx="8352927" cy="3508653"/>
          </a:xfrm>
        </p:spPr>
        <p:txBody>
          <a:bodyPr/>
          <a:lstStyle/>
          <a:p>
            <a:r>
              <a:rPr lang="en-US" altLang="ko-KR" dirty="0"/>
              <a:t>kill </a:t>
            </a:r>
            <a:r>
              <a:rPr lang="ko-KR" altLang="en-US" dirty="0"/>
              <a:t>명령을 이용해 프로세스 종료하기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kill </a:t>
            </a:r>
            <a:r>
              <a:rPr lang="ko-KR" altLang="en-US" dirty="0"/>
              <a:t>예</a:t>
            </a:r>
            <a:r>
              <a:rPr lang="en-US" altLang="ko-KR" dirty="0"/>
              <a:t>: man</a:t>
            </a:r>
            <a:r>
              <a:rPr lang="ko-KR" altLang="en-US" dirty="0"/>
              <a:t>을 실행시킨 프로세스를 찾아서 종료시키기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58" y="1505439"/>
            <a:ext cx="7481455" cy="2866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43" y="4667320"/>
            <a:ext cx="7472795" cy="1143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FA41D-789C-4F6C-8B15-28307425F8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169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FD7BD-BC1E-49C1-BEFA-262A8F96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697E13-1AE0-483C-94A8-FB01569E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6477000" cy="574484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CAED3E-AB7F-4EDE-B490-18AE81DCB671}"/>
              </a:ext>
            </a:extLst>
          </p:cNvPr>
          <p:cNvSpPr/>
          <p:nvPr/>
        </p:nvSpPr>
        <p:spPr>
          <a:xfrm>
            <a:off x="1676400" y="4953000"/>
            <a:ext cx="914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562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3857466"/>
          </a:xfrm>
        </p:spPr>
        <p:txBody>
          <a:bodyPr/>
          <a:lstStyle/>
          <a:p>
            <a:r>
              <a:rPr lang="ko-KR" altLang="en-US" dirty="0"/>
              <a:t>프로세스 강제로 종료하기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단순히 </a:t>
            </a:r>
            <a:r>
              <a:rPr lang="en-US" altLang="ko-KR" dirty="0"/>
              <a:t>kill </a:t>
            </a:r>
            <a:r>
              <a:rPr lang="ko-KR" altLang="en-US" dirty="0"/>
              <a:t>명령으로는 종료되지 않는 경우 강제 종료 시그널인 </a:t>
            </a:r>
            <a:r>
              <a:rPr lang="en-US" altLang="ko-KR" dirty="0"/>
              <a:t>9</a:t>
            </a:r>
            <a:r>
              <a:rPr lang="ko-KR" altLang="en-US" dirty="0"/>
              <a:t>번을 보낸다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강제종료 예</a:t>
            </a:r>
            <a:r>
              <a:rPr lang="en-US" altLang="ko-KR" dirty="0"/>
              <a:t>: kill </a:t>
            </a:r>
            <a:r>
              <a:rPr lang="ko-KR" altLang="en-US" dirty="0"/>
              <a:t>명령으로 종료되지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강제 종료 시그널인 </a:t>
            </a:r>
            <a:r>
              <a:rPr lang="en-US" altLang="ko-KR" dirty="0"/>
              <a:t>9</a:t>
            </a:r>
            <a:r>
              <a:rPr lang="ko-KR" altLang="en-US" dirty="0"/>
              <a:t>번을 보내 강제로 종료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374733" y="2018757"/>
            <a:ext cx="7507432" cy="2513649"/>
            <a:chOff x="898951" y="1988840"/>
            <a:chExt cx="7507432" cy="25136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8951" y="1988840"/>
              <a:ext cx="7490114" cy="11170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951" y="3091057"/>
              <a:ext cx="7507432" cy="141143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34" y="4969953"/>
            <a:ext cx="7455477" cy="61479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8CA308B-9D7C-433F-B80F-282FDADD16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05111"/>
            <a:ext cx="8208912" cy="553998"/>
          </a:xfrm>
        </p:spPr>
        <p:txBody>
          <a:bodyPr/>
          <a:lstStyle/>
          <a:p>
            <a:r>
              <a:rPr lang="en-US" altLang="ko-KR" dirty="0" err="1"/>
              <a:t>pkill</a:t>
            </a:r>
            <a:r>
              <a:rPr lang="en-US" altLang="ko-KR" dirty="0"/>
              <a:t> </a:t>
            </a:r>
            <a:r>
              <a:rPr lang="ko-KR" altLang="en-US" dirty="0"/>
              <a:t>명령을 이용해 프로세스 종료하기</a:t>
            </a:r>
            <a:endParaRPr lang="en-US" altLang="ko-KR" dirty="0"/>
          </a:p>
          <a:p>
            <a:pPr lvl="1"/>
            <a:r>
              <a:rPr lang="en-US" altLang="ko-KR" dirty="0"/>
              <a:t>PID</a:t>
            </a:r>
            <a:r>
              <a:rPr lang="ko-KR" altLang="en-US" dirty="0"/>
              <a:t>가 아니라 프로세스의 명령 이름</a:t>
            </a:r>
            <a:r>
              <a:rPr lang="en-US" altLang="ko-KR" dirty="0"/>
              <a:t>(CMD)</a:t>
            </a:r>
            <a:r>
              <a:rPr lang="ko-KR" altLang="en-US" dirty="0"/>
              <a:t>으로 프로세스를 찾아 종료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22" y="1700808"/>
            <a:ext cx="7498773" cy="1541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22" y="3125751"/>
            <a:ext cx="7481455" cy="91786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BC59D-A0C7-4B5D-B532-2728DCD902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24744"/>
            <a:ext cx="8208912" cy="553998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endParaRPr lang="en-US" altLang="ko-KR" dirty="0"/>
          </a:p>
          <a:p>
            <a:pPr lvl="1"/>
            <a:r>
              <a:rPr lang="en-US" altLang="ko-KR" dirty="0"/>
              <a:t>top </a:t>
            </a:r>
            <a:r>
              <a:rPr lang="ko-KR" altLang="en-US" dirty="0"/>
              <a:t>명령</a:t>
            </a:r>
            <a:r>
              <a:rPr lang="en-US" altLang="ko-KR" dirty="0"/>
              <a:t>: </a:t>
            </a:r>
            <a:r>
              <a:rPr lang="ko-KR" altLang="en-US" dirty="0"/>
              <a:t>현재 실행 중인 프로세스에 대한 정보를 주기적으로 출력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99" y="1924111"/>
            <a:ext cx="7446818" cy="25977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C9725-985B-40F5-B1C4-E9D1E39CB1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24744"/>
            <a:ext cx="8208912" cy="553998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endParaRPr lang="en-US" altLang="ko-KR" dirty="0"/>
          </a:p>
          <a:p>
            <a:pPr lvl="1"/>
            <a:r>
              <a:rPr lang="en-US" altLang="ko-KR" dirty="0"/>
              <a:t>top </a:t>
            </a:r>
            <a:r>
              <a:rPr lang="ko-KR" altLang="en-US" dirty="0"/>
              <a:t>명령</a:t>
            </a:r>
            <a:r>
              <a:rPr lang="en-US" altLang="ko-KR" dirty="0"/>
              <a:t>: </a:t>
            </a:r>
            <a:r>
              <a:rPr lang="ko-KR" altLang="en-US" dirty="0"/>
              <a:t>현재 실행 중인 프로세스에 대한 정보를 주기적으로 출력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00" y="1924110"/>
            <a:ext cx="5290705" cy="335106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F85C2B-F39E-4E4B-BEEE-C1A1A31BFAD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39064033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24744"/>
            <a:ext cx="8208912" cy="321691"/>
          </a:xfrm>
        </p:spPr>
        <p:txBody>
          <a:bodyPr/>
          <a:lstStyle/>
          <a:p>
            <a:r>
              <a:rPr lang="en-US" altLang="ko-KR" dirty="0"/>
              <a:t>top </a:t>
            </a:r>
            <a:r>
              <a:rPr lang="ko-KR" altLang="en-US" dirty="0"/>
              <a:t>실행 화면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1136577" y="1498577"/>
            <a:ext cx="6190177" cy="5331424"/>
            <a:chOff x="822614" y="1783773"/>
            <a:chExt cx="7490114" cy="64510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1783773"/>
              <a:ext cx="7481455" cy="329045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614" y="5074228"/>
              <a:ext cx="7490114" cy="3160568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F69AF5-D01B-4DFF-92B3-ED5E176A16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포그라운드</a:t>
            </a:r>
            <a:r>
              <a:rPr lang="en-US" altLang="ko-KR" dirty="0"/>
              <a:t>, </a:t>
            </a:r>
            <a:r>
              <a:rPr lang="ko-KR" altLang="en-US" dirty="0"/>
              <a:t>백그라운드 프로세스와 작업 제어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3549690"/>
          </a:xfrm>
        </p:spPr>
        <p:txBody>
          <a:bodyPr/>
          <a:lstStyle/>
          <a:p>
            <a:r>
              <a:rPr lang="ko-KR" altLang="en-US" dirty="0" err="1"/>
              <a:t>포그라운드</a:t>
            </a:r>
            <a:r>
              <a:rPr lang="ko-KR" altLang="en-US" dirty="0"/>
              <a:t> 작업</a:t>
            </a:r>
            <a:endParaRPr lang="en-US" altLang="ko-KR" dirty="0"/>
          </a:p>
          <a:p>
            <a:pPr lvl="1"/>
            <a:r>
              <a:rPr lang="ko-KR" altLang="en-US" dirty="0" err="1"/>
              <a:t>포그라운드</a:t>
            </a:r>
            <a:r>
              <a:rPr lang="ko-KR" altLang="en-US" dirty="0"/>
              <a:t> 프로세스</a:t>
            </a:r>
            <a:r>
              <a:rPr lang="en-US" altLang="ko-KR" dirty="0"/>
              <a:t>: </a:t>
            </a:r>
            <a:r>
              <a:rPr lang="ko-KR" altLang="en-US" dirty="0"/>
              <a:t>사용자가 입력한 명령이 실행되어 결과가 출력될 때까지 기다려야 하는 </a:t>
            </a:r>
            <a:r>
              <a:rPr lang="ko-KR" altLang="en-US" dirty="0" err="1"/>
              <a:t>포그라운드</a:t>
            </a:r>
            <a:r>
              <a:rPr lang="ko-KR" altLang="en-US" dirty="0"/>
              <a:t> 방식으로 처리되는 프로세스</a:t>
            </a:r>
            <a:endParaRPr lang="en-US" altLang="ko-KR" dirty="0"/>
          </a:p>
          <a:p>
            <a:pPr lvl="1"/>
            <a:r>
              <a:rPr lang="ko-KR" altLang="en-US" dirty="0"/>
              <a:t>이를 작업 제어에서는 </a:t>
            </a:r>
            <a:r>
              <a:rPr lang="ko-KR" altLang="en-US" dirty="0" err="1"/>
              <a:t>포그라운드</a:t>
            </a:r>
            <a:r>
              <a:rPr lang="ko-KR" altLang="en-US" dirty="0"/>
              <a:t> 작업이라고 함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백그라운드 작업</a:t>
            </a:r>
            <a:endParaRPr lang="en-US" altLang="ko-KR" dirty="0"/>
          </a:p>
          <a:p>
            <a:pPr lvl="1"/>
            <a:r>
              <a:rPr lang="ko-KR" altLang="en-US" dirty="0"/>
              <a:t>백그라운드 프로세스</a:t>
            </a:r>
            <a:r>
              <a:rPr lang="en-US" altLang="ko-KR" dirty="0"/>
              <a:t>: </a:t>
            </a:r>
            <a:r>
              <a:rPr lang="ko-KR" altLang="en-US" dirty="0"/>
              <a:t>명령을 실행하면 명령의 처리가 끝나는 것과 관계없이 곧바로 프롬프트가 출력되어 사용자가 다른 작업을 계속할 수 있음</a:t>
            </a:r>
            <a:endParaRPr lang="en-US" altLang="ko-KR" dirty="0"/>
          </a:p>
          <a:p>
            <a:pPr lvl="1"/>
            <a:r>
              <a:rPr lang="ko-KR" altLang="en-US" dirty="0"/>
              <a:t>작업 제어에서는 백그라운드 작업이라고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70" y="2310122"/>
            <a:ext cx="7481455" cy="5368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92" y="3988954"/>
            <a:ext cx="7498773" cy="56284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C5F98-F89E-45D3-945D-95FEA6EFDF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포그라운드</a:t>
            </a:r>
            <a:r>
              <a:rPr lang="en-US" altLang="ko-KR" dirty="0"/>
              <a:t>, </a:t>
            </a:r>
            <a:r>
              <a:rPr lang="ko-KR" altLang="en-US" dirty="0"/>
              <a:t>백그라운드 프로세스와 작업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76561"/>
            <a:ext cx="8352928" cy="2236510"/>
          </a:xfrm>
        </p:spPr>
        <p:txBody>
          <a:bodyPr/>
          <a:lstStyle/>
          <a:p>
            <a:r>
              <a:rPr lang="ko-KR" altLang="en-US" dirty="0"/>
              <a:t>작업 제어</a:t>
            </a:r>
            <a:endParaRPr lang="en-US" altLang="ko-KR" dirty="0"/>
          </a:p>
          <a:p>
            <a:pPr lvl="1"/>
            <a:r>
              <a:rPr lang="ko-KR" altLang="en-US" dirty="0"/>
              <a:t>작업 제어는 작업 전환과 작업 일시 중지</a:t>
            </a:r>
            <a:r>
              <a:rPr lang="en-US" altLang="ko-KR" dirty="0"/>
              <a:t>, </a:t>
            </a:r>
            <a:r>
              <a:rPr lang="ko-KR" altLang="en-US" dirty="0"/>
              <a:t>작업 종료를 의미</a:t>
            </a:r>
            <a:endParaRPr lang="en-US" altLang="ko-KR" dirty="0"/>
          </a:p>
          <a:p>
            <a:pPr lvl="1"/>
            <a:r>
              <a:rPr lang="ko-KR" altLang="en-US" dirty="0"/>
              <a:t>작업 전환</a:t>
            </a:r>
            <a:r>
              <a:rPr lang="en-US" altLang="ko-KR" dirty="0"/>
              <a:t>: </a:t>
            </a:r>
            <a:r>
              <a:rPr lang="ko-KR" altLang="en-US" dirty="0" err="1"/>
              <a:t>포그라운드</a:t>
            </a:r>
            <a:r>
              <a:rPr lang="ko-KR" altLang="en-US" dirty="0"/>
              <a:t> 작업</a:t>
            </a:r>
            <a:r>
              <a:rPr lang="en-US" altLang="ko-KR" dirty="0"/>
              <a:t>-&gt;</a:t>
            </a:r>
            <a:r>
              <a:rPr lang="ko-KR" altLang="en-US" dirty="0"/>
              <a:t>백그라운드 작업</a:t>
            </a:r>
            <a:r>
              <a:rPr lang="en-US" altLang="ko-KR" dirty="0"/>
              <a:t>, </a:t>
            </a:r>
            <a:r>
              <a:rPr lang="ko-KR" altLang="en-US" dirty="0"/>
              <a:t>백그라운드 작업</a:t>
            </a:r>
            <a:r>
              <a:rPr lang="en-US" altLang="ko-KR" dirty="0"/>
              <a:t>-&gt;</a:t>
            </a:r>
            <a:r>
              <a:rPr lang="ko-KR" altLang="en-US" dirty="0" err="1"/>
              <a:t>포그라운드</a:t>
            </a:r>
            <a:r>
              <a:rPr lang="ko-KR" altLang="en-US" dirty="0"/>
              <a:t> 작업으로 전환</a:t>
            </a:r>
            <a:endParaRPr lang="en-US" altLang="ko-KR" dirty="0"/>
          </a:p>
          <a:p>
            <a:pPr lvl="1"/>
            <a:r>
              <a:rPr lang="ko-KR" altLang="en-US" dirty="0"/>
              <a:t>작업 일시 중지</a:t>
            </a:r>
            <a:r>
              <a:rPr lang="en-US" altLang="ko-KR" dirty="0"/>
              <a:t>:  </a:t>
            </a:r>
            <a:r>
              <a:rPr lang="ko-KR" altLang="en-US" dirty="0"/>
              <a:t>작업을 잠시 중단</a:t>
            </a:r>
            <a:endParaRPr lang="en-US" altLang="ko-KR" dirty="0"/>
          </a:p>
          <a:p>
            <a:pPr lvl="1"/>
            <a:r>
              <a:rPr lang="ko-KR" altLang="en-US" dirty="0"/>
              <a:t>작업 종료</a:t>
            </a:r>
            <a:r>
              <a:rPr lang="en-US" altLang="ko-KR" dirty="0"/>
              <a:t>: </a:t>
            </a:r>
            <a:r>
              <a:rPr lang="ko-KR" altLang="en-US" dirty="0"/>
              <a:t>프로세스를 종료하는 것처럼 작업을 종료</a:t>
            </a:r>
            <a:endParaRPr lang="en-US" altLang="ko-KR" dirty="0"/>
          </a:p>
          <a:p>
            <a:r>
              <a:rPr lang="ko-KR" altLang="en-US" dirty="0"/>
              <a:t>작업 목록 보기 </a:t>
            </a:r>
            <a:r>
              <a:rPr lang="en-US" altLang="ko-KR" dirty="0"/>
              <a:t>: jobs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3063453"/>
            <a:ext cx="7446818" cy="229465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8EBD8D-DEFB-478A-A520-6491ACC6D4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포그라운드</a:t>
            </a:r>
            <a:r>
              <a:rPr lang="en-US" altLang="ko-KR" dirty="0"/>
              <a:t>, </a:t>
            </a:r>
            <a:r>
              <a:rPr lang="ko-KR" altLang="en-US" dirty="0"/>
              <a:t>백그라운드 프로세스와 작업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321691"/>
          </a:xfrm>
        </p:spPr>
        <p:txBody>
          <a:bodyPr/>
          <a:lstStyle/>
          <a:p>
            <a:r>
              <a:rPr lang="en-US" altLang="ko-KR" dirty="0"/>
              <a:t>jobs </a:t>
            </a:r>
            <a:r>
              <a:rPr lang="ko-KR" altLang="en-US" dirty="0"/>
              <a:t>명령 예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82" y="1655939"/>
            <a:ext cx="7446818" cy="1108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18" y="2915774"/>
            <a:ext cx="7498773" cy="37320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54F8BF-78A1-4933-BB71-C0AF906A61C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포그라운드</a:t>
            </a:r>
            <a:r>
              <a:rPr lang="en-US" altLang="ko-KR" dirty="0"/>
              <a:t>, </a:t>
            </a:r>
            <a:r>
              <a:rPr lang="ko-KR" altLang="en-US" dirty="0"/>
              <a:t>백그라운드 프로세스와 작업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636619"/>
          </a:xfrm>
        </p:spPr>
        <p:txBody>
          <a:bodyPr/>
          <a:lstStyle/>
          <a:p>
            <a:r>
              <a:rPr lang="ko-KR" altLang="en-US" dirty="0"/>
              <a:t>작업 전환하기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작업전환 예</a:t>
            </a:r>
            <a:r>
              <a:rPr lang="en-US" altLang="ko-KR" dirty="0"/>
              <a:t>: </a:t>
            </a:r>
            <a:r>
              <a:rPr lang="ko-KR" altLang="en-US" dirty="0" err="1"/>
              <a:t>포그라운드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백그라운드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1700808"/>
            <a:ext cx="7464136" cy="16365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06" y="4031435"/>
            <a:ext cx="7490114" cy="246784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95ED3-151E-4855-8E99-02F70E01CB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포그라운드</a:t>
            </a:r>
            <a:r>
              <a:rPr lang="en-US" altLang="ko-KR" dirty="0"/>
              <a:t>, </a:t>
            </a:r>
            <a:r>
              <a:rPr lang="ko-KR" altLang="en-US" dirty="0"/>
              <a:t>백그라운드 프로세스와 작업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3652282"/>
          </a:xfrm>
        </p:spPr>
        <p:txBody>
          <a:bodyPr/>
          <a:lstStyle/>
          <a:p>
            <a:r>
              <a:rPr lang="ko-KR" altLang="en-US" dirty="0"/>
              <a:t>작업 전환하기</a:t>
            </a:r>
            <a:endParaRPr lang="en-US" altLang="ko-KR" dirty="0"/>
          </a:p>
          <a:p>
            <a:pPr lvl="1"/>
            <a:r>
              <a:rPr lang="ko-KR" altLang="en-US" dirty="0"/>
              <a:t>작업전환 예</a:t>
            </a:r>
            <a:r>
              <a:rPr lang="en-US" altLang="ko-KR" dirty="0"/>
              <a:t>: </a:t>
            </a:r>
            <a:r>
              <a:rPr lang="ko-KR" altLang="en-US" dirty="0"/>
              <a:t>백그라운드 </a:t>
            </a:r>
            <a:r>
              <a:rPr lang="en-US" altLang="ko-KR" dirty="0"/>
              <a:t>-&gt; </a:t>
            </a:r>
            <a:r>
              <a:rPr lang="ko-KR" altLang="en-US" dirty="0" err="1"/>
              <a:t>포그라운드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작업 종료하기 </a:t>
            </a:r>
            <a:r>
              <a:rPr lang="en-US" altLang="ko-KR" dirty="0"/>
              <a:t>:  </a:t>
            </a:r>
            <a:r>
              <a:rPr lang="en-US" altLang="ko-KR" dirty="0" err="1"/>
              <a:t>Ctrl+c</a:t>
            </a:r>
            <a:endParaRPr lang="en-US" altLang="ko-KR" dirty="0"/>
          </a:p>
          <a:p>
            <a:pPr lvl="1"/>
            <a:r>
              <a:rPr lang="ko-KR" altLang="en-US" dirty="0" err="1"/>
              <a:t>포그라운드</a:t>
            </a:r>
            <a:r>
              <a:rPr lang="ko-KR" altLang="en-US" dirty="0"/>
              <a:t> 작업은  </a:t>
            </a:r>
            <a:r>
              <a:rPr lang="en-US" altLang="ko-KR" dirty="0" err="1"/>
              <a:t>Ctrl+c</a:t>
            </a:r>
            <a:r>
              <a:rPr lang="ko-KR" altLang="en-US" dirty="0"/>
              <a:t>를 입력하면 대부분 종료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백그라운드 작업은 </a:t>
            </a:r>
            <a:r>
              <a:rPr lang="en-US" altLang="ko-KR" dirty="0"/>
              <a:t>kill </a:t>
            </a:r>
            <a:r>
              <a:rPr lang="ko-KR" altLang="en-US" dirty="0"/>
              <a:t>명령으로 강제 종료</a:t>
            </a:r>
            <a:r>
              <a:rPr lang="en-US" altLang="ko-KR" dirty="0"/>
              <a:t>: PID </a:t>
            </a:r>
            <a:r>
              <a:rPr lang="ko-KR" altLang="en-US" dirty="0"/>
              <a:t>또는 ‘</a:t>
            </a:r>
            <a:r>
              <a:rPr lang="en-US" altLang="ko-KR" dirty="0"/>
              <a:t>%</a:t>
            </a:r>
            <a:r>
              <a:rPr lang="ko-KR" altLang="en-US" dirty="0"/>
              <a:t>작업 번호’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19" y="1903870"/>
            <a:ext cx="7472795" cy="1255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58" y="3851334"/>
            <a:ext cx="7455477" cy="7533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429" y="4894257"/>
            <a:ext cx="7498773" cy="14633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84BFD-F4E4-4D7A-9CF6-FAA0C257CE3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179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16320-5438-41C5-A2EF-A70FBD28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4C2B8-27A3-44C5-B7B9-8A891F537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12" y="838200"/>
            <a:ext cx="9326561" cy="55858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같은 사양의 컴퓨터일때 </a:t>
            </a:r>
            <a:r>
              <a:rPr lang="en-US" altLang="ko-KR" dirty="0"/>
              <a:t>Window </a:t>
            </a:r>
            <a:r>
              <a:rPr lang="ko-KR" altLang="en-US" dirty="0"/>
              <a:t>운영체제를 </a:t>
            </a:r>
            <a:r>
              <a:rPr lang="ko-KR" altLang="en-US" dirty="0" err="1"/>
              <a:t>설치한것보다</a:t>
            </a:r>
            <a:r>
              <a:rPr lang="ko-KR" altLang="en-US" dirty="0"/>
              <a:t> </a:t>
            </a:r>
            <a:r>
              <a:rPr lang="en-US" altLang="ko-KR" dirty="0"/>
              <a:t>Linux </a:t>
            </a:r>
            <a:r>
              <a:rPr lang="ko-KR" altLang="en-US" dirty="0"/>
              <a:t>운영체제를 </a:t>
            </a:r>
            <a:r>
              <a:rPr lang="ko-KR" altLang="en-US" dirty="0" err="1"/>
              <a:t>설치하는것이</a:t>
            </a:r>
            <a:r>
              <a:rPr lang="ko-KR" altLang="en-US" dirty="0"/>
              <a:t> </a:t>
            </a:r>
            <a:r>
              <a:rPr lang="en-US" altLang="ko-KR" dirty="0"/>
              <a:t>30% </a:t>
            </a:r>
            <a:r>
              <a:rPr lang="ko-KR" altLang="en-US" dirty="0"/>
              <a:t>정도 성능이 더 좋음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대부분의 웹사이트를 서비스 하는 컴퓨터 들은 </a:t>
            </a:r>
            <a:r>
              <a:rPr lang="en-US" altLang="ko-KR" dirty="0"/>
              <a:t>Linux </a:t>
            </a:r>
            <a:r>
              <a:rPr lang="ko-KR" altLang="en-US" dirty="0"/>
              <a:t>운영체제를 사용함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여러가지 </a:t>
            </a:r>
            <a:r>
              <a:rPr lang="en-US" altLang="ko-KR" dirty="0"/>
              <a:t>Linux </a:t>
            </a:r>
            <a:r>
              <a:rPr lang="ko-KR" altLang="en-US" dirty="0"/>
              <a:t>운영체제 중 가장 많이 사용하는 </a:t>
            </a:r>
            <a:r>
              <a:rPr lang="en-US" altLang="ko-KR" dirty="0"/>
              <a:t>Ubuntu 18 </a:t>
            </a:r>
            <a:r>
              <a:rPr lang="ko-KR" altLang="en-US" dirty="0" err="1"/>
              <a:t>버젼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FAE901-7148-4020-A5D6-71903C23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85831"/>
            <a:ext cx="5029200" cy="40212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BF9FD1-2E3A-4B56-83C2-0A6BA74FC326}"/>
              </a:ext>
            </a:extLst>
          </p:cNvPr>
          <p:cNvSpPr/>
          <p:nvPr/>
        </p:nvSpPr>
        <p:spPr>
          <a:xfrm>
            <a:off x="4495800" y="5181600"/>
            <a:ext cx="68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38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포그라운드</a:t>
            </a:r>
            <a:r>
              <a:rPr lang="en-US" altLang="ko-KR" dirty="0"/>
              <a:t>, </a:t>
            </a:r>
            <a:r>
              <a:rPr lang="ko-KR" altLang="en-US" dirty="0"/>
              <a:t>백그라운드 프로세스와 작업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3385542"/>
          </a:xfrm>
        </p:spPr>
        <p:txBody>
          <a:bodyPr/>
          <a:lstStyle/>
          <a:p>
            <a:r>
              <a:rPr lang="ko-KR" altLang="en-US" dirty="0"/>
              <a:t>로그아웃 후에도 백그라운드 작업 계속 실행하기 </a:t>
            </a:r>
            <a:r>
              <a:rPr lang="en-US" altLang="ko-KR" dirty="0"/>
              <a:t>: </a:t>
            </a:r>
            <a:r>
              <a:rPr lang="en-US" altLang="ko-KR" dirty="0" err="1"/>
              <a:t>nohup</a:t>
            </a:r>
            <a:endParaRPr lang="en-US" altLang="ko-KR" dirty="0"/>
          </a:p>
          <a:p>
            <a:pPr lvl="1"/>
            <a:r>
              <a:rPr lang="ko-KR" altLang="en-US" dirty="0" err="1"/>
              <a:t>로그아웃한</a:t>
            </a:r>
            <a:r>
              <a:rPr lang="ko-KR" altLang="en-US" dirty="0"/>
              <a:t> 다음에도 작업이 완료될 때까지 백그라운드 작업을 실행해야 할 경우가 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 err="1"/>
              <a:t>nohup</a:t>
            </a:r>
            <a:r>
              <a:rPr lang="en-US" altLang="ko-KR" dirty="0"/>
              <a:t> </a:t>
            </a:r>
            <a:r>
              <a:rPr lang="ko-KR" altLang="en-US" dirty="0"/>
              <a:t>명령을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nohup</a:t>
            </a:r>
            <a:r>
              <a:rPr lang="en-US" altLang="ko-KR" dirty="0"/>
              <a:t> </a:t>
            </a:r>
            <a:r>
              <a:rPr lang="ko-KR" altLang="en-US" dirty="0"/>
              <a:t>명령 사용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다시 로그인하여 파일 내용 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99" y="2037019"/>
            <a:ext cx="7446818" cy="1160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81" y="3407303"/>
            <a:ext cx="7481455" cy="92652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01600" y="4760602"/>
            <a:ext cx="7491717" cy="2050138"/>
            <a:chOff x="920599" y="4760602"/>
            <a:chExt cx="7491717" cy="205013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599" y="4760602"/>
              <a:ext cx="7490114" cy="178377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861" y="6516331"/>
              <a:ext cx="7481455" cy="294409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44E9C-C087-4AC3-9DFA-D3AF701DBE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180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포그라운드</a:t>
            </a:r>
            <a:r>
              <a:rPr lang="en-US" altLang="ko-KR" dirty="0"/>
              <a:t>, </a:t>
            </a:r>
            <a:r>
              <a:rPr lang="ko-KR" altLang="en-US" dirty="0"/>
              <a:t>백그라운드 프로세스와 작업 제어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2205732"/>
          </a:xfrm>
        </p:spPr>
        <p:txBody>
          <a:bodyPr/>
          <a:lstStyle/>
          <a:p>
            <a:r>
              <a:rPr lang="ko-KR" altLang="en-US" dirty="0"/>
              <a:t>로그아웃 후에도 백그라운드 작업 계속 실행하기 </a:t>
            </a:r>
            <a:r>
              <a:rPr lang="en-US" altLang="ko-KR" dirty="0"/>
              <a:t>: </a:t>
            </a:r>
            <a:r>
              <a:rPr lang="en-US" altLang="ko-KR" dirty="0" err="1"/>
              <a:t>nohup</a:t>
            </a:r>
            <a:endParaRPr lang="en-US" altLang="ko-KR" dirty="0"/>
          </a:p>
          <a:p>
            <a:pPr lvl="1"/>
            <a:r>
              <a:rPr lang="ko-KR" altLang="en-US" dirty="0"/>
              <a:t>명령 실행 시 다음 예와 같이 출력 방향 전환을 하면 </a:t>
            </a:r>
            <a:r>
              <a:rPr lang="en-US" altLang="ko-KR" dirty="0" err="1"/>
              <a:t>nohup.out</a:t>
            </a:r>
            <a:r>
              <a:rPr lang="en-US" altLang="ko-KR" dirty="0"/>
              <a:t> </a:t>
            </a:r>
            <a:r>
              <a:rPr lang="ko-KR" altLang="en-US" dirty="0"/>
              <a:t>파일을 생성하지 않고 지정한 파일에 결과와 오류 메시지를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다시 로그인하여 파일 내용 확인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22" y="2053564"/>
            <a:ext cx="7498773" cy="7273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21" y="3142728"/>
            <a:ext cx="7464136" cy="261504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B3F100-9267-4902-9B6F-D6DB27A52FC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181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3139321"/>
          </a:xfrm>
        </p:spPr>
        <p:txBody>
          <a:bodyPr/>
          <a:lstStyle/>
          <a:p>
            <a:r>
              <a:rPr lang="ko-KR" altLang="en-US" dirty="0"/>
              <a:t>정해진 시간에 반복 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파일 형식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15" y="1714267"/>
            <a:ext cx="7498773" cy="2277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514" y="4510455"/>
            <a:ext cx="6572250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440" y="5191844"/>
            <a:ext cx="5286375" cy="13335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FA6880-D588-427E-8198-D651A7DD157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182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40785586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2"/>
            <a:ext cx="7704856" cy="4712637"/>
          </a:xfrm>
        </p:spPr>
        <p:txBody>
          <a:bodyPr/>
          <a:lstStyle/>
          <a:p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파일 생성하고 편집하기 </a:t>
            </a:r>
            <a:r>
              <a:rPr lang="en-US" altLang="ko-KR" dirty="0"/>
              <a:t>: </a:t>
            </a:r>
            <a:r>
              <a:rPr lang="en-US" altLang="ko-KR" dirty="0" err="1"/>
              <a:t>crontab</a:t>
            </a:r>
            <a:r>
              <a:rPr lang="en-US" altLang="ko-KR" dirty="0"/>
              <a:t> –e</a:t>
            </a:r>
          </a:p>
          <a:p>
            <a:pPr lvl="1"/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편집기는 기본적으로 </a:t>
            </a:r>
            <a:r>
              <a:rPr lang="en-US" altLang="ko-KR" dirty="0"/>
              <a:t>VISUAL </a:t>
            </a:r>
            <a:r>
              <a:rPr lang="ko-KR" altLang="en-US" dirty="0"/>
              <a:t>또는 </a:t>
            </a:r>
            <a:r>
              <a:rPr lang="en-US" altLang="ko-KR" dirty="0"/>
              <a:t>EDITOR </a:t>
            </a:r>
            <a:r>
              <a:rPr lang="ko-KR" altLang="en-US" dirty="0"/>
              <a:t>환경 변수에 지정된 편집기를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crontab -e </a:t>
            </a:r>
            <a:r>
              <a:rPr lang="ko-KR" altLang="en-US" dirty="0"/>
              <a:t>명령으로 편집한 파일을 저장하면 자동적으로 </a:t>
            </a:r>
            <a:r>
              <a:rPr lang="en-US" altLang="ko-KR" dirty="0"/>
              <a:t>/</a:t>
            </a:r>
            <a:r>
              <a:rPr lang="en-US" altLang="ko-KR" dirty="0" err="1"/>
              <a:t>var</a:t>
            </a:r>
            <a:r>
              <a:rPr lang="en-US" altLang="ko-KR" dirty="0"/>
              <a:t>/spool/</a:t>
            </a:r>
            <a:r>
              <a:rPr lang="en-US" altLang="ko-KR" dirty="0" err="1"/>
              <a:t>cron</a:t>
            </a:r>
            <a:r>
              <a:rPr lang="en-US" altLang="ko-KR" dirty="0"/>
              <a:t>/</a:t>
            </a:r>
            <a:r>
              <a:rPr lang="en-US" altLang="ko-KR" dirty="0" err="1"/>
              <a:t>crontabs</a:t>
            </a:r>
            <a:r>
              <a:rPr lang="en-US" altLang="ko-KR" dirty="0"/>
              <a:t> </a:t>
            </a:r>
            <a:r>
              <a:rPr lang="ko-KR" altLang="en-US" dirty="0"/>
              <a:t>디렉터리에 사용자 이름으로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crontab </a:t>
            </a:r>
            <a:r>
              <a:rPr lang="ko-KR" altLang="en-US" dirty="0"/>
              <a:t>파일 내용 확인하기 </a:t>
            </a:r>
            <a:r>
              <a:rPr lang="en-US" altLang="ko-KR" dirty="0"/>
              <a:t>: </a:t>
            </a:r>
            <a:r>
              <a:rPr lang="en-US" altLang="ko-KR" dirty="0" err="1"/>
              <a:t>crontab</a:t>
            </a:r>
            <a:r>
              <a:rPr lang="en-US" altLang="ko-KR" dirty="0"/>
              <a:t> –l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파일 삭제하기 </a:t>
            </a:r>
            <a:r>
              <a:rPr lang="en-US" altLang="ko-KR" dirty="0"/>
              <a:t>: </a:t>
            </a:r>
            <a:r>
              <a:rPr lang="en-US" altLang="ko-KR" dirty="0" err="1"/>
              <a:t>crontab</a:t>
            </a:r>
            <a:r>
              <a:rPr lang="en-US" altLang="ko-KR" dirty="0"/>
              <a:t> -r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95" y="1857664"/>
            <a:ext cx="7498773" cy="6061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83" y="2864653"/>
            <a:ext cx="7472795" cy="136813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211261" y="4852497"/>
            <a:ext cx="7483477" cy="808751"/>
            <a:chOff x="1033422" y="4551436"/>
            <a:chExt cx="7483477" cy="80875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2" y="4551436"/>
              <a:ext cx="7481455" cy="31172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444" y="4814664"/>
              <a:ext cx="7481455" cy="545523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083" y="5908089"/>
            <a:ext cx="5739717" cy="7962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31D86-4D05-4AB6-AC19-0F4194334E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183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27332642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1931298"/>
          </a:xfrm>
        </p:spPr>
        <p:txBody>
          <a:bodyPr/>
          <a:lstStyle/>
          <a:p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 사용 제한하기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cron.allow</a:t>
            </a:r>
            <a:r>
              <a:rPr lang="en-US" altLang="ko-KR" dirty="0"/>
              <a:t>,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cron.deny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en-US" altLang="ko-KR" dirty="0" err="1"/>
              <a:t>cron.deny</a:t>
            </a:r>
            <a:r>
              <a:rPr lang="en-US" altLang="ko-KR" dirty="0"/>
              <a:t> </a:t>
            </a:r>
            <a:r>
              <a:rPr lang="ko-KR" altLang="en-US" dirty="0"/>
              <a:t>파일은 기본적으로 있지만 </a:t>
            </a:r>
            <a:r>
              <a:rPr lang="en-US" altLang="ko-KR" dirty="0" err="1"/>
              <a:t>cron.allow</a:t>
            </a:r>
            <a:r>
              <a:rPr lang="en-US" altLang="ko-KR" dirty="0"/>
              <a:t> </a:t>
            </a:r>
            <a:r>
              <a:rPr lang="ko-KR" altLang="en-US" dirty="0"/>
              <a:t>파일은 관리자가 만들어야 함</a:t>
            </a:r>
            <a:endParaRPr lang="en-US" altLang="ko-KR" dirty="0"/>
          </a:p>
          <a:p>
            <a:pPr lvl="1"/>
            <a:r>
              <a:rPr lang="ko-KR" altLang="en-US" dirty="0"/>
              <a:t>두 파일이 적용되는 기준</a:t>
            </a:r>
            <a:endParaRPr lang="en-US" altLang="ko-KR" dirty="0"/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cron.allow</a:t>
            </a:r>
            <a:r>
              <a:rPr lang="en-US" altLang="ko-KR" dirty="0"/>
              <a:t> </a:t>
            </a:r>
            <a:r>
              <a:rPr lang="ko-KR" altLang="en-US" dirty="0"/>
              <a:t>파일이 있으면 이 파일 안에 있는 사용자만 </a:t>
            </a:r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cron.allow</a:t>
            </a:r>
            <a:r>
              <a:rPr lang="en-US" altLang="ko-KR" dirty="0"/>
              <a:t> </a:t>
            </a:r>
            <a:r>
              <a:rPr lang="ko-KR" altLang="en-US" dirty="0"/>
              <a:t>파일이 없고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cron.deny</a:t>
            </a:r>
            <a:r>
              <a:rPr lang="en-US" altLang="ko-KR" dirty="0"/>
              <a:t> </a:t>
            </a:r>
            <a:r>
              <a:rPr lang="ko-KR" altLang="en-US" dirty="0"/>
              <a:t>파일이 있으면 이 파일에 사용자 계정이 없어야 </a:t>
            </a:r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cron.allow</a:t>
            </a:r>
            <a:r>
              <a:rPr lang="en-US" altLang="ko-KR" dirty="0"/>
              <a:t> </a:t>
            </a:r>
            <a:r>
              <a:rPr lang="ko-KR" altLang="en-US" dirty="0"/>
              <a:t>파일과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cron.deny</a:t>
            </a:r>
            <a:r>
              <a:rPr lang="en-US" altLang="ko-KR" dirty="0"/>
              <a:t> </a:t>
            </a:r>
            <a:r>
              <a:rPr lang="ko-KR" altLang="en-US" dirty="0"/>
              <a:t>파일이 모두 없다면 시스템 관리자만 </a:t>
            </a:r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두 파일이 모두 없는데 일반 사용자가 </a:t>
            </a:r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명령을 사용하려고 하면 다음과 같은 메시지가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3645025"/>
            <a:ext cx="7524750" cy="116897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8D3AF9-9884-4768-AB39-D30FAF3AFB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184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15882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8BA9E-9F71-4891-B914-EE3E327F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BFD417-9E29-4FA7-A7FB-E89DAEE1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3" y="762000"/>
            <a:ext cx="6956835" cy="5562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3F4D6B-9D38-426C-89C3-92F432593049}"/>
              </a:ext>
            </a:extLst>
          </p:cNvPr>
          <p:cNvSpPr/>
          <p:nvPr/>
        </p:nvSpPr>
        <p:spPr>
          <a:xfrm>
            <a:off x="329870" y="3048000"/>
            <a:ext cx="675672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284ADD-E806-42E3-A72C-A9F501A717ED}"/>
              </a:ext>
            </a:extLst>
          </p:cNvPr>
          <p:cNvSpPr/>
          <p:nvPr/>
        </p:nvSpPr>
        <p:spPr>
          <a:xfrm>
            <a:off x="5334000" y="5791200"/>
            <a:ext cx="914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23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1025922"/>
          </a:xfrm>
        </p:spPr>
        <p:txBody>
          <a:bodyPr/>
          <a:lstStyle/>
          <a:p>
            <a:r>
              <a:rPr lang="ko-KR" altLang="en-US" dirty="0" err="1"/>
              <a:t>리눅스의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/>
            <a:r>
              <a:rPr lang="ko-KR" altLang="en-US" dirty="0"/>
              <a:t>핀란드 헬싱키대학교의 학생이었던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/>
              <a:t>토르발스</a:t>
            </a:r>
            <a:r>
              <a:rPr lang="en-US" altLang="ko-KR" dirty="0"/>
              <a:t>(Linus Benedict </a:t>
            </a:r>
            <a:r>
              <a:rPr lang="en-US" altLang="ko-KR" dirty="0" err="1"/>
              <a:t>Torvals</a:t>
            </a:r>
            <a:r>
              <a:rPr lang="en-US" altLang="ko-KR" dirty="0"/>
              <a:t>)</a:t>
            </a:r>
            <a:r>
              <a:rPr lang="ko-KR" altLang="en-US" dirty="0"/>
              <a:t>가 처음 개발</a:t>
            </a:r>
            <a:endParaRPr lang="en-US" altLang="ko-KR" dirty="0"/>
          </a:p>
          <a:p>
            <a:pPr lvl="1"/>
            <a:r>
              <a:rPr lang="ko-KR" altLang="en-US" dirty="0" err="1"/>
              <a:t>미닉스</a:t>
            </a:r>
            <a:r>
              <a:rPr lang="en-US" altLang="ko-KR" dirty="0"/>
              <a:t>(MINIX)</a:t>
            </a:r>
            <a:r>
              <a:rPr lang="ko-KR" altLang="en-US" dirty="0"/>
              <a:t>라는 교육용 운영체제를 참조하여 개발</a:t>
            </a:r>
            <a:endParaRPr lang="en-US" altLang="ko-KR" dirty="0"/>
          </a:p>
          <a:p>
            <a:pPr lvl="1"/>
            <a:r>
              <a:rPr lang="ko-KR" altLang="en-US" dirty="0" err="1"/>
              <a:t>리눅스</a:t>
            </a:r>
            <a:r>
              <a:rPr lang="ko-KR" altLang="en-US" dirty="0"/>
              <a:t> 개발 소식을 </a:t>
            </a:r>
            <a:r>
              <a:rPr lang="en-US" altLang="ko-KR" dirty="0" err="1"/>
              <a:t>comp.os.minix</a:t>
            </a:r>
            <a:r>
              <a:rPr lang="en-US" altLang="ko-KR" dirty="0"/>
              <a:t> </a:t>
            </a:r>
            <a:r>
              <a:rPr lang="ko-KR" altLang="en-US" dirty="0"/>
              <a:t>뉴스 그룹에 </a:t>
            </a:r>
            <a:r>
              <a:rPr lang="ko-KR" altLang="en-US" dirty="0" err="1"/>
              <a:t>포스팅</a:t>
            </a:r>
            <a:r>
              <a:rPr lang="en-US" altLang="ko-KR" dirty="0"/>
              <a:t>: 1991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  </a:t>
            </a:r>
            <a:r>
              <a:rPr lang="en-US" altLang="ko-KR" dirty="0"/>
              <a:t>-&gt; </a:t>
            </a:r>
            <a:r>
              <a:rPr lang="ko-KR" altLang="en-US" dirty="0" err="1"/>
              <a:t>리눅스</a:t>
            </a:r>
            <a:r>
              <a:rPr lang="ko-KR" altLang="en-US" dirty="0"/>
              <a:t> 탄생일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2328460"/>
            <a:ext cx="6321136" cy="412487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0104EA-5ACF-463B-9B70-8DC9A967D3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6336A-E49F-42CD-A0C2-30C0B4C67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D3F4CD-D266-43FF-801F-AD1CB12D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3" y="914400"/>
            <a:ext cx="6766236" cy="5410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651873A-A916-47B8-AED9-568224E60A61}"/>
              </a:ext>
            </a:extLst>
          </p:cNvPr>
          <p:cNvSpPr/>
          <p:nvPr/>
        </p:nvSpPr>
        <p:spPr>
          <a:xfrm>
            <a:off x="6553199" y="5791200"/>
            <a:ext cx="51522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56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8881FCD-8C43-4D07-9618-E1C27A965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3272"/>
          <a:stretch/>
        </p:blipFill>
        <p:spPr>
          <a:xfrm>
            <a:off x="457200" y="1600200"/>
            <a:ext cx="7379815" cy="450533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245E62-B912-4F7C-A51D-54DF54C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9F9EE4-5583-4A1C-95FD-CF7E9AD84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AWS </a:t>
            </a:r>
            <a:r>
              <a:rPr lang="ko-KR" altLang="en-US" dirty="0"/>
              <a:t>기존 </a:t>
            </a:r>
            <a:r>
              <a:rPr lang="ko-KR" altLang="en-US" dirty="0" err="1"/>
              <a:t>키파일</a:t>
            </a:r>
            <a:r>
              <a:rPr lang="ko-KR" altLang="en-US" dirty="0"/>
              <a:t> 재사용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5508F0-055C-4342-90FA-274FC0B79421}"/>
              </a:ext>
            </a:extLst>
          </p:cNvPr>
          <p:cNvSpPr/>
          <p:nvPr/>
        </p:nvSpPr>
        <p:spPr>
          <a:xfrm>
            <a:off x="990600" y="3924300"/>
            <a:ext cx="64770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FC5081-8A3A-46FC-B9EB-4B0D901A3AFA}"/>
              </a:ext>
            </a:extLst>
          </p:cNvPr>
          <p:cNvSpPr/>
          <p:nvPr/>
        </p:nvSpPr>
        <p:spPr>
          <a:xfrm>
            <a:off x="968048" y="4343400"/>
            <a:ext cx="642335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A1E1E8-A474-4467-8292-5D345EEE9EA9}"/>
              </a:ext>
            </a:extLst>
          </p:cNvPr>
          <p:cNvSpPr/>
          <p:nvPr/>
        </p:nvSpPr>
        <p:spPr>
          <a:xfrm>
            <a:off x="6172200" y="5410200"/>
            <a:ext cx="1295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60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E298BC-5FE9-4377-B149-22C24C31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6553200" cy="4058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245E62-B912-4F7C-A51D-54DF54C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FBDE0DB-7646-47FB-8E2A-3DCE71BA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EC2 </a:t>
            </a:r>
            <a:r>
              <a:rPr lang="ko-KR" altLang="en-US" dirty="0"/>
              <a:t>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7F500A-60A7-4D93-A315-B1BC9E57B032}"/>
              </a:ext>
            </a:extLst>
          </p:cNvPr>
          <p:cNvSpPr/>
          <p:nvPr/>
        </p:nvSpPr>
        <p:spPr>
          <a:xfrm>
            <a:off x="5715000" y="4953000"/>
            <a:ext cx="1143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401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E9690-D17D-4545-BC4B-A977B620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2640DA-8FC2-4C10-9315-74FD68A5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7" y="1219200"/>
            <a:ext cx="6385040" cy="5105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2E9B90-38B9-470C-A453-6D14559F019C}"/>
              </a:ext>
            </a:extLst>
          </p:cNvPr>
          <p:cNvSpPr/>
          <p:nvPr/>
        </p:nvSpPr>
        <p:spPr>
          <a:xfrm>
            <a:off x="6096000" y="4953000"/>
            <a:ext cx="6096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43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FF681-2D03-4410-A340-30A912EB3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15FAF4-DA12-4748-90B0-A9867F2E9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생성된 </a:t>
            </a:r>
            <a:r>
              <a:rPr lang="en-US" altLang="ko-KR" dirty="0"/>
              <a:t>EC2</a:t>
            </a:r>
            <a:r>
              <a:rPr lang="ko-KR" altLang="en-US" dirty="0"/>
              <a:t>서비스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4C42C1-E12D-4389-8FC5-BD5F251C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906000" cy="31537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F113F1F-E4F0-48D9-A61B-E6DF31419EEC}"/>
              </a:ext>
            </a:extLst>
          </p:cNvPr>
          <p:cNvSpPr/>
          <p:nvPr/>
        </p:nvSpPr>
        <p:spPr>
          <a:xfrm>
            <a:off x="2133600" y="2986553"/>
            <a:ext cx="9144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3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F6A07-3D4C-4D35-8C07-B5355BEE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신청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4EA6F0-D894-41A9-8E1E-D8D418E0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968"/>
            <a:ext cx="9906000" cy="375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96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3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EC2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접속 프로그램 설치</a:t>
            </a:r>
            <a:endParaRPr lang="ko-KR" alt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406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520EC-167F-43F0-90B2-91FB12BF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프로그램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A6A69-D362-4220-8AF4-BF2BDFF3E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EC2 </a:t>
            </a:r>
            <a:r>
              <a:rPr lang="ko-KR" altLang="en-US" dirty="0"/>
              <a:t>서비스에 접속해서 명령을 입력하는 </a:t>
            </a:r>
            <a:r>
              <a:rPr lang="en-US" altLang="ko-KR" dirty="0"/>
              <a:t>PUTTY </a:t>
            </a:r>
            <a:r>
              <a:rPr lang="ko-KR" altLang="en-US" dirty="0"/>
              <a:t>프로그램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714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7C7F4-AD91-417C-AE6E-3C2BC7CF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6FDA5-3328-4D27-963C-BB3AF4628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https://www.putty.org/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08A04-99F2-4627-99E8-11194676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7061783" cy="40827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778CFA-3B94-437F-99A9-56067F973BED}"/>
              </a:ext>
            </a:extLst>
          </p:cNvPr>
          <p:cNvSpPr/>
          <p:nvPr/>
        </p:nvSpPr>
        <p:spPr>
          <a:xfrm>
            <a:off x="3581400" y="3124200"/>
            <a:ext cx="685800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5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7C7F4-AD91-417C-AE6E-3C2BC7CF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설치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3F1C974-84AA-4E83-B09E-FEF9C409D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파일 다운로드 후 기본 옵션으로 설치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B85010-A6E4-4250-8BA6-3133BB723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9" y="1600200"/>
            <a:ext cx="5943600" cy="41321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5738A-3969-4670-9A6B-9005FBB4DBE7}"/>
              </a:ext>
            </a:extLst>
          </p:cNvPr>
          <p:cNvSpPr/>
          <p:nvPr/>
        </p:nvSpPr>
        <p:spPr>
          <a:xfrm>
            <a:off x="1392819" y="4693701"/>
            <a:ext cx="12954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856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920552" y="1052737"/>
            <a:ext cx="8208912" cy="2750561"/>
          </a:xfrm>
        </p:spPr>
        <p:txBody>
          <a:bodyPr/>
          <a:lstStyle/>
          <a:p>
            <a:r>
              <a:rPr lang="ko-KR" altLang="en-US" dirty="0" err="1"/>
              <a:t>리눅스의</a:t>
            </a:r>
            <a:r>
              <a:rPr lang="ko-KR" altLang="en-US" dirty="0"/>
              <a:t> 발전과정</a:t>
            </a:r>
            <a:endParaRPr lang="en-US" altLang="ko-KR" dirty="0"/>
          </a:p>
          <a:p>
            <a:pPr lvl="1"/>
            <a:r>
              <a:rPr lang="ko-KR" altLang="en-US" dirty="0"/>
              <a:t>최초 공개된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r>
              <a:rPr lang="en-US" altLang="ko-KR" dirty="0"/>
              <a:t>: </a:t>
            </a:r>
            <a:r>
              <a:rPr lang="ko-KR" altLang="en-US" dirty="0"/>
              <a:t>버전 </a:t>
            </a:r>
            <a:r>
              <a:rPr lang="en-US" altLang="ko-KR" dirty="0"/>
              <a:t>0.01</a:t>
            </a:r>
          </a:p>
          <a:p>
            <a:pPr lvl="1"/>
            <a:r>
              <a:rPr lang="ko-KR" altLang="en-US" dirty="0"/>
              <a:t>현재</a:t>
            </a:r>
            <a:r>
              <a:rPr lang="en-US" altLang="ko-KR" dirty="0"/>
              <a:t>(2018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  <a:r>
              <a:rPr lang="en-US" altLang="ko-KR" dirty="0"/>
              <a:t>): </a:t>
            </a:r>
            <a:r>
              <a:rPr lang="ko-KR" altLang="en-US" dirty="0" err="1"/>
              <a:t>안정버전</a:t>
            </a:r>
            <a:r>
              <a:rPr lang="ko-KR" altLang="en-US" dirty="0"/>
              <a:t> </a:t>
            </a:r>
            <a:r>
              <a:rPr lang="en-US" altLang="ko-KR" dirty="0"/>
              <a:t>4.14.14, </a:t>
            </a:r>
            <a:r>
              <a:rPr lang="ko-KR" altLang="en-US" dirty="0"/>
              <a:t>개발 버전 </a:t>
            </a:r>
            <a:r>
              <a:rPr lang="en-US" altLang="ko-KR" dirty="0"/>
              <a:t>4.15</a:t>
            </a:r>
          </a:p>
          <a:p>
            <a:pPr lvl="1"/>
            <a:r>
              <a:rPr lang="en-US" altLang="ko-KR" dirty="0"/>
              <a:t>GNU </a:t>
            </a:r>
            <a:r>
              <a:rPr lang="ko-KR" altLang="en-US" dirty="0"/>
              <a:t>프로젝트</a:t>
            </a:r>
            <a:r>
              <a:rPr lang="en-US" altLang="ko-KR" dirty="0"/>
              <a:t>: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커널에</a:t>
            </a:r>
            <a:r>
              <a:rPr lang="ko-KR" altLang="en-US" dirty="0"/>
              <a:t> 응용 프로그램 제공 </a:t>
            </a:r>
            <a:r>
              <a:rPr lang="en-US" altLang="ko-KR" dirty="0"/>
              <a:t>-&gt; GNU/</a:t>
            </a:r>
            <a:r>
              <a:rPr lang="ko-KR" altLang="en-US" dirty="0" err="1"/>
              <a:t>리눅스</a:t>
            </a:r>
            <a:endParaRPr lang="en-US" altLang="ko-KR" dirty="0"/>
          </a:p>
          <a:p>
            <a:pPr lvl="1"/>
            <a:r>
              <a:rPr lang="ko-KR" altLang="en-US" dirty="0" err="1"/>
              <a:t>리눅스재단</a:t>
            </a:r>
            <a:r>
              <a:rPr lang="en-US" altLang="ko-KR" dirty="0"/>
              <a:t>: 2007</a:t>
            </a:r>
            <a:r>
              <a:rPr lang="ko-KR" altLang="en-US" dirty="0"/>
              <a:t>년 설립</a:t>
            </a:r>
            <a:endParaRPr lang="en-US" altLang="ko-KR" dirty="0"/>
          </a:p>
          <a:p>
            <a:pPr lvl="2"/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토르발스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/>
              <a:t>AT&amp;T, </a:t>
            </a:r>
            <a:r>
              <a:rPr lang="ko-KR" altLang="en-US" dirty="0"/>
              <a:t>시스코</a:t>
            </a:r>
            <a:r>
              <a:rPr lang="en-US" altLang="ko-KR" dirty="0"/>
              <a:t>, </a:t>
            </a:r>
            <a:r>
              <a:rPr lang="ko-KR" altLang="en-US" dirty="0" err="1"/>
              <a:t>후지쯔</a:t>
            </a:r>
            <a:r>
              <a:rPr lang="en-US" altLang="ko-KR" dirty="0"/>
              <a:t>, </a:t>
            </a:r>
            <a:r>
              <a:rPr lang="ko-KR" altLang="en-US" dirty="0" err="1"/>
              <a:t>화웨이</a:t>
            </a:r>
            <a:r>
              <a:rPr lang="en-US" altLang="ko-KR" dirty="0"/>
              <a:t>, IBM, </a:t>
            </a:r>
            <a:r>
              <a:rPr lang="ko-KR" altLang="en-US" dirty="0"/>
              <a:t>인텔 등</a:t>
            </a:r>
            <a:endParaRPr lang="en-US" altLang="ko-KR" dirty="0"/>
          </a:p>
          <a:p>
            <a:pPr lvl="2"/>
            <a:r>
              <a:rPr lang="en-US" altLang="ko-KR" dirty="0"/>
              <a:t>2005</a:t>
            </a:r>
            <a:r>
              <a:rPr lang="ko-KR" altLang="en-US" dirty="0"/>
              <a:t>년 이래 </a:t>
            </a:r>
            <a:r>
              <a:rPr lang="en-US" altLang="ko-KR" dirty="0"/>
              <a:t>7,800</a:t>
            </a:r>
            <a:r>
              <a:rPr lang="ko-KR" altLang="en-US" dirty="0"/>
              <a:t>명이 넘는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개인 개발자와 </a:t>
            </a:r>
            <a:r>
              <a:rPr lang="en-US" altLang="ko-KR" dirty="0"/>
              <a:t>800</a:t>
            </a:r>
            <a:r>
              <a:rPr lang="ko-KR" altLang="en-US" dirty="0"/>
              <a:t>여 개의 기업이 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 </a:t>
            </a:r>
            <a:r>
              <a:rPr lang="ko-KR" altLang="en-US" dirty="0" err="1"/>
              <a:t>커널</a:t>
            </a:r>
            <a:r>
              <a:rPr lang="ko-KR" altLang="en-US" dirty="0"/>
              <a:t> 개발에 공헌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754" y="1009068"/>
            <a:ext cx="3227479" cy="2030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174" y="3135829"/>
            <a:ext cx="4250826" cy="363681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BB1ED-9E36-4236-AD73-370C53EC77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0FB90-B724-463E-90D5-A9633FFA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F977E-2E8D-4EB0-8359-33EF457A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</a:t>
            </a:r>
            <a:r>
              <a:rPr lang="ko-KR" altLang="en-US" dirty="0"/>
              <a:t>에서 </a:t>
            </a:r>
            <a:r>
              <a:rPr lang="en-US" altLang="ko-KR" dirty="0"/>
              <a:t>EC2</a:t>
            </a:r>
            <a:r>
              <a:rPr lang="ko-KR" altLang="en-US" dirty="0"/>
              <a:t>에 접속 가능한 개인키 생성</a:t>
            </a:r>
          </a:p>
        </p:txBody>
      </p:sp>
    </p:spTree>
    <p:extLst>
      <p:ext uri="{BB962C8B-B14F-4D97-AF65-F5344CB8AC3E}">
        <p14:creationId xmlns:p14="http://schemas.microsoft.com/office/powerpoint/2010/main" val="2867109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0FB90-B724-463E-90D5-A9633FFA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F18AB6-F6B4-4EDF-816D-275F0C390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 -&gt; </a:t>
            </a:r>
            <a:r>
              <a:rPr lang="en-US" altLang="ko-KR" dirty="0" err="1"/>
              <a:t>PuTTYgen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0C112-DC6C-4B3A-87D0-E59E978A3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/>
          <a:stretch/>
        </p:blipFill>
        <p:spPr>
          <a:xfrm>
            <a:off x="609600" y="1600200"/>
            <a:ext cx="2971800" cy="39953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6F74F51-1228-4C62-99F6-DE2D9C4BD48B}"/>
              </a:ext>
            </a:extLst>
          </p:cNvPr>
          <p:cNvSpPr/>
          <p:nvPr/>
        </p:nvSpPr>
        <p:spPr>
          <a:xfrm>
            <a:off x="1143000" y="2743200"/>
            <a:ext cx="1676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35DC03-FAD2-4CA3-8AC8-499CB22F59D2}"/>
              </a:ext>
            </a:extLst>
          </p:cNvPr>
          <p:cNvSpPr/>
          <p:nvPr/>
        </p:nvSpPr>
        <p:spPr>
          <a:xfrm>
            <a:off x="1066800" y="4876800"/>
            <a:ext cx="1676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522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0FB90-B724-463E-90D5-A9633FFA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1FB92-8F3B-4299-A12C-4F9A5989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46" y="990600"/>
            <a:ext cx="6005744" cy="48006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38F45DC-09A4-4967-9675-D96EA30996CB}"/>
              </a:ext>
            </a:extLst>
          </p:cNvPr>
          <p:cNvSpPr/>
          <p:nvPr/>
        </p:nvSpPr>
        <p:spPr>
          <a:xfrm>
            <a:off x="4724400" y="4191000"/>
            <a:ext cx="1524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68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0FB90-B724-463E-90D5-A9633FFA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34F050-E74E-476D-A35B-57F8E4B67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07" y="1219200"/>
            <a:ext cx="6375115" cy="4808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E81EFBB-FAA1-490F-86F8-93519427C256}"/>
              </a:ext>
            </a:extLst>
          </p:cNvPr>
          <p:cNvSpPr/>
          <p:nvPr/>
        </p:nvSpPr>
        <p:spPr>
          <a:xfrm>
            <a:off x="5105400" y="5334000"/>
            <a:ext cx="1676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826CA6-1DA6-4E2F-B46E-2FB4D8F9912F}"/>
              </a:ext>
            </a:extLst>
          </p:cNvPr>
          <p:cNvSpPr/>
          <p:nvPr/>
        </p:nvSpPr>
        <p:spPr>
          <a:xfrm>
            <a:off x="1752600" y="2971800"/>
            <a:ext cx="5562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AA518-4B06-4C61-86A5-8C91D91AB332}"/>
              </a:ext>
            </a:extLst>
          </p:cNvPr>
          <p:cNvSpPr txBox="1"/>
          <p:nvPr/>
        </p:nvSpPr>
        <p:spPr>
          <a:xfrm>
            <a:off x="6844822" y="53199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61316-7A59-49A4-815A-4C3C6F449A9A}"/>
              </a:ext>
            </a:extLst>
          </p:cNvPr>
          <p:cNvSpPr txBox="1"/>
          <p:nvPr/>
        </p:nvSpPr>
        <p:spPr>
          <a:xfrm>
            <a:off x="7391400" y="3141823"/>
            <a:ext cx="2109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 다운받았던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      EC2 </a:t>
            </a:r>
            <a:r>
              <a:rPr lang="ko-KR" altLang="en-US" b="1" dirty="0" err="1">
                <a:solidFill>
                  <a:srgbClr val="FF0000"/>
                </a:solidFill>
              </a:rPr>
              <a:t>키페어선택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5FE4DB-8857-48EF-BC01-2E98011402CB}"/>
              </a:ext>
            </a:extLst>
          </p:cNvPr>
          <p:cNvSpPr/>
          <p:nvPr/>
        </p:nvSpPr>
        <p:spPr>
          <a:xfrm>
            <a:off x="5092892" y="5715000"/>
            <a:ext cx="876335" cy="312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1C6B1-B2EA-445B-B1FC-C0D01AAD788B}"/>
              </a:ext>
            </a:extLst>
          </p:cNvPr>
          <p:cNvSpPr txBox="1"/>
          <p:nvPr/>
        </p:nvSpPr>
        <p:spPr>
          <a:xfrm>
            <a:off x="5257800" y="609121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243029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94A40-2762-4F55-8BE4-BF98ACE7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1A4DA9-8C4F-4884-8BB1-B6A532D6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6387061" cy="5105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1ACBAE-4541-4A2B-8435-248275424A26}"/>
              </a:ext>
            </a:extLst>
          </p:cNvPr>
          <p:cNvSpPr/>
          <p:nvPr/>
        </p:nvSpPr>
        <p:spPr>
          <a:xfrm>
            <a:off x="5139841" y="4724400"/>
            <a:ext cx="1676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17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4939F3-51AF-464C-8BA6-E00B4189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24FC95-E691-464D-9ABA-407C7886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6291732" cy="502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41CE3-CD23-4E88-8834-6CEA640179AD}"/>
              </a:ext>
            </a:extLst>
          </p:cNvPr>
          <p:cNvSpPr/>
          <p:nvPr/>
        </p:nvSpPr>
        <p:spPr>
          <a:xfrm>
            <a:off x="3281384" y="4038600"/>
            <a:ext cx="1062016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827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71C17-64FD-4738-B09E-69D74B8C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접속 개인키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F5A837-B44F-47D5-9A08-9A88CE0F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82298"/>
            <a:ext cx="6222715" cy="46934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68918F-6C29-41AD-AFC9-E46EF5039989}"/>
              </a:ext>
            </a:extLst>
          </p:cNvPr>
          <p:cNvSpPr/>
          <p:nvPr/>
        </p:nvSpPr>
        <p:spPr>
          <a:xfrm>
            <a:off x="1295400" y="4724400"/>
            <a:ext cx="2057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E45B37-81BC-4A76-B750-A5589540A711}"/>
              </a:ext>
            </a:extLst>
          </p:cNvPr>
          <p:cNvSpPr/>
          <p:nvPr/>
        </p:nvSpPr>
        <p:spPr>
          <a:xfrm>
            <a:off x="4876799" y="5410200"/>
            <a:ext cx="91179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119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627DB9-E997-45F5-9B16-7D0E4925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BA6A6F-07F4-42A4-ADAF-A0719EC70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3507"/>
          </a:xfrm>
        </p:spPr>
        <p:txBody>
          <a:bodyPr/>
          <a:lstStyle/>
          <a:p>
            <a:r>
              <a:rPr lang="en-US" altLang="ko-KR" dirty="0"/>
              <a:t>https://aws.amazon.com/ko/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CBDA1B-CA6D-44F9-A993-6507541B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52"/>
            <a:ext cx="9906000" cy="36644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46B8C1-6292-4F1A-8A47-8C1DD2C52462}"/>
              </a:ext>
            </a:extLst>
          </p:cNvPr>
          <p:cNvSpPr/>
          <p:nvPr/>
        </p:nvSpPr>
        <p:spPr>
          <a:xfrm>
            <a:off x="8839200" y="1981200"/>
            <a:ext cx="911793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28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D8F6B1-BD83-496A-A361-0FAC1BC0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FFF5B-195B-4244-BB6C-88838105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747"/>
            <a:ext cx="9906000" cy="5330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879487-443C-4784-BB89-60B9EA473F9B}"/>
              </a:ext>
            </a:extLst>
          </p:cNvPr>
          <p:cNvSpPr/>
          <p:nvPr/>
        </p:nvSpPr>
        <p:spPr>
          <a:xfrm>
            <a:off x="381000" y="762380"/>
            <a:ext cx="533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456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D17E-866F-4BB6-914D-B8272CE2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71FDAE-7346-4B64-AD17-BBECDCBD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66271"/>
            <a:ext cx="7591383" cy="5454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5DE63F0-C44E-40E2-9A14-59805F50FCC6}"/>
              </a:ext>
            </a:extLst>
          </p:cNvPr>
          <p:cNvSpPr/>
          <p:nvPr/>
        </p:nvSpPr>
        <p:spPr>
          <a:xfrm>
            <a:off x="2667000" y="2209800"/>
            <a:ext cx="914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69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632520" y="1124744"/>
            <a:ext cx="8208912" cy="4111382"/>
          </a:xfrm>
        </p:spPr>
        <p:txBody>
          <a:bodyPr/>
          <a:lstStyle/>
          <a:p>
            <a:r>
              <a:rPr lang="en-US" altLang="ko-KR" dirty="0"/>
              <a:t>GNU </a:t>
            </a:r>
            <a:r>
              <a:rPr lang="ko-KR" altLang="en-US" dirty="0"/>
              <a:t>프로젝트</a:t>
            </a:r>
            <a:endParaRPr lang="en-US" altLang="ko-KR" dirty="0"/>
          </a:p>
          <a:p>
            <a:pPr lvl="1"/>
            <a:r>
              <a:rPr lang="ko-KR" altLang="en-US" dirty="0"/>
              <a:t>리처드 </a:t>
            </a:r>
            <a:r>
              <a:rPr lang="ko-KR" altLang="en-US" dirty="0" err="1"/>
              <a:t>스톨먼이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/>
            <a:r>
              <a:rPr lang="en-US" altLang="ko-KR" dirty="0"/>
              <a:t>1985</a:t>
            </a:r>
            <a:r>
              <a:rPr lang="ko-KR" altLang="en-US" dirty="0"/>
              <a:t>년 </a:t>
            </a:r>
            <a:r>
              <a:rPr lang="en-US" altLang="ko-KR" dirty="0"/>
              <a:t>&lt;GNU </a:t>
            </a:r>
            <a:r>
              <a:rPr lang="ko-KR" altLang="en-US" dirty="0"/>
              <a:t>선언문</a:t>
            </a:r>
            <a:r>
              <a:rPr lang="en-US" altLang="ko-KR" dirty="0"/>
              <a:t>&gt; </a:t>
            </a:r>
            <a:r>
              <a:rPr lang="ko-KR" altLang="en-US" dirty="0"/>
              <a:t>발표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‘</a:t>
            </a:r>
            <a:r>
              <a:rPr lang="ko-KR" altLang="en-US" dirty="0"/>
              <a:t>자유소프트웨어재단</a:t>
            </a:r>
            <a:r>
              <a:rPr lang="en-US" altLang="ko-KR" dirty="0"/>
              <a:t>(Free Software Foundation, FSF)’</a:t>
            </a:r>
            <a:r>
              <a:rPr lang="ko-KR" altLang="en-US" dirty="0"/>
              <a:t>을 설립</a:t>
            </a:r>
            <a:endParaRPr lang="en-US" altLang="ko-KR" dirty="0"/>
          </a:p>
          <a:p>
            <a:pPr lvl="2"/>
            <a:r>
              <a:rPr lang="en-US" altLang="ko-KR" dirty="0"/>
              <a:t>&lt;GNU </a:t>
            </a:r>
            <a:r>
              <a:rPr lang="ko-KR" altLang="en-US" dirty="0"/>
              <a:t>선언문</a:t>
            </a:r>
            <a:r>
              <a:rPr lang="en-US" altLang="ko-KR" dirty="0"/>
              <a:t>&gt;</a:t>
            </a:r>
            <a:r>
              <a:rPr lang="ko-KR" altLang="en-US" dirty="0"/>
              <a:t>은 </a:t>
            </a:r>
            <a:r>
              <a:rPr lang="en-US" altLang="ko-KR" dirty="0"/>
              <a:t>http://www.gnu.org/gnu/manifesto.html</a:t>
            </a:r>
            <a:r>
              <a:rPr lang="ko-KR" altLang="en-US" dirty="0"/>
              <a:t>에서 확인</a:t>
            </a:r>
            <a:endParaRPr lang="en-US" altLang="ko-KR" dirty="0"/>
          </a:p>
          <a:p>
            <a:pPr lvl="1"/>
            <a:r>
              <a:rPr lang="en-US" altLang="ko-KR" dirty="0"/>
              <a:t>GNU</a:t>
            </a:r>
            <a:r>
              <a:rPr lang="ko-KR" altLang="en-US" dirty="0"/>
              <a:t>는 유닉스와 호환되는 자유 소프트웨어를 개발하는 프로젝트</a:t>
            </a:r>
            <a:endParaRPr lang="en-US" altLang="ko-KR" dirty="0"/>
          </a:p>
          <a:p>
            <a:pPr lvl="2"/>
            <a:r>
              <a:rPr lang="en-US" altLang="ko-KR" dirty="0"/>
              <a:t>‘GNU is Not Unix (GNU</a:t>
            </a:r>
            <a:r>
              <a:rPr lang="ko-KR" altLang="en-US" dirty="0"/>
              <a:t>는 유닉스가 아니다</a:t>
            </a:r>
            <a:r>
              <a:rPr lang="en-US" altLang="ko-KR" dirty="0"/>
              <a:t>)’</a:t>
            </a:r>
            <a:r>
              <a:rPr lang="ko-KR" altLang="en-US" dirty="0"/>
              <a:t>의 약자로 ‘</a:t>
            </a:r>
            <a:r>
              <a:rPr lang="ko-KR" altLang="en-US" dirty="0" err="1"/>
              <a:t>그누</a:t>
            </a:r>
            <a:r>
              <a:rPr lang="ko-KR" altLang="en-US" dirty="0"/>
              <a:t>’라고 읽음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GNU</a:t>
            </a:r>
            <a:r>
              <a:rPr lang="ko-KR" altLang="en-US" dirty="0"/>
              <a:t>는 다음과 같은 네 가지 자유를 보장</a:t>
            </a:r>
            <a:r>
              <a:rPr lang="en-US" altLang="ko-KR" dirty="0"/>
              <a:t>(www.gnu.org).</a:t>
            </a:r>
          </a:p>
          <a:p>
            <a:pPr lvl="2"/>
            <a:r>
              <a:rPr lang="ko-KR" altLang="en-US" dirty="0"/>
              <a:t>프로그램을 어떠한 목적으로도 실행할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프로그램이 어떻게 동작하는지 학습하고</a:t>
            </a:r>
            <a:r>
              <a:rPr lang="en-US" altLang="ko-KR" dirty="0"/>
              <a:t>, </a:t>
            </a:r>
            <a:r>
              <a:rPr lang="ko-KR" altLang="en-US" dirty="0"/>
              <a:t>자신의 필요에 맞게 개작할 수 있는 자유</a:t>
            </a:r>
            <a:r>
              <a:rPr lang="en-US" altLang="ko-KR" dirty="0"/>
              <a:t>. </a:t>
            </a:r>
            <a:r>
              <a:rPr lang="ko-KR" altLang="en-US" dirty="0"/>
              <a:t>이를 위해서는 소스 코드에 대한 접근이 전제되어야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이웃을 도울 수 있도록 복제물을 </a:t>
            </a:r>
            <a:r>
              <a:rPr lang="ko-KR" altLang="en-US" dirty="0" err="1"/>
              <a:t>재배포할</a:t>
            </a:r>
            <a:r>
              <a:rPr lang="ko-KR" altLang="en-US" dirty="0"/>
              <a:t> 수 있는 자유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프로그램을 개선할 수 있는 자유와 개선된 이점을 공동체 전체가 누릴 수 있도록 발표할 자유</a:t>
            </a:r>
            <a:r>
              <a:rPr lang="en-US" altLang="ko-KR" dirty="0"/>
              <a:t>. </a:t>
            </a:r>
            <a:r>
              <a:rPr lang="ko-KR" altLang="en-US" dirty="0"/>
              <a:t>이를 위해서도 역시 소스 코드에 대한 접근이 전제되어야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년에 </a:t>
            </a:r>
            <a:r>
              <a:rPr lang="en-US" altLang="ko-KR" dirty="0"/>
              <a:t>GPL(GNU General Public License) </a:t>
            </a:r>
            <a:r>
              <a:rPr lang="ko-KR" altLang="en-US" dirty="0"/>
              <a:t>제정</a:t>
            </a:r>
            <a:r>
              <a:rPr lang="en-US" altLang="ko-KR" dirty="0"/>
              <a:t>: </a:t>
            </a:r>
            <a:r>
              <a:rPr lang="ko-KR" altLang="en-US" dirty="0"/>
              <a:t>자유 소프트웨어 라이선스</a:t>
            </a:r>
            <a:endParaRPr lang="en-US" altLang="ko-KR" dirty="0"/>
          </a:p>
          <a:p>
            <a:pPr lvl="2"/>
            <a:r>
              <a:rPr lang="ko-KR" altLang="en-US" dirty="0"/>
              <a:t>버전 </a:t>
            </a:r>
            <a:r>
              <a:rPr lang="en-US" altLang="ko-KR" dirty="0"/>
              <a:t>1(GPLv1), </a:t>
            </a:r>
            <a:r>
              <a:rPr lang="ko-KR" altLang="en-US" dirty="0"/>
              <a:t>버전 </a:t>
            </a:r>
            <a:r>
              <a:rPr lang="en-US" altLang="ko-KR" dirty="0"/>
              <a:t>2(GPLv2), </a:t>
            </a:r>
            <a:r>
              <a:rPr lang="ko-KR" altLang="en-US" dirty="0"/>
              <a:t>버전 </a:t>
            </a:r>
            <a:r>
              <a:rPr lang="en-US" altLang="ko-KR" dirty="0"/>
              <a:t>3(GPLv3)</a:t>
            </a:r>
          </a:p>
          <a:p>
            <a:pPr lvl="2"/>
            <a:r>
              <a:rPr lang="ko-KR" altLang="en-US" dirty="0"/>
              <a:t>컴퓨터 프로그램의 자유로운 사용</a:t>
            </a:r>
            <a:r>
              <a:rPr lang="en-US" altLang="ko-KR" dirty="0"/>
              <a:t>, </a:t>
            </a:r>
            <a:r>
              <a:rPr lang="ko-KR" altLang="en-US" dirty="0"/>
              <a:t>무료 배포</a:t>
            </a:r>
            <a:r>
              <a:rPr lang="en-US" altLang="ko-KR" dirty="0"/>
              <a:t>, </a:t>
            </a:r>
            <a:r>
              <a:rPr lang="ko-KR" altLang="en-US" dirty="0"/>
              <a:t>소스코드 변경 허용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www.gnu.org/licenses/licenses.html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A78F93-3C91-4622-84DD-9C7206E1CE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77DBD-2140-47A0-BBDE-1DDB5FEC2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8CA4D4-0963-45B3-8213-930FEE0A0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52"/>
            <a:ext cx="9906000" cy="36644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8FF789-5E83-497F-AF86-56BE463F1A15}"/>
              </a:ext>
            </a:extLst>
          </p:cNvPr>
          <p:cNvSpPr/>
          <p:nvPr/>
        </p:nvSpPr>
        <p:spPr>
          <a:xfrm>
            <a:off x="1447800" y="3238499"/>
            <a:ext cx="1981200" cy="266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9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10AE7-D7C8-4ED0-9D4A-DA7DCA63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서비스 아이피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85414-5C40-4B81-9393-713ABCC6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752"/>
            <a:ext cx="9906000" cy="36644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109810-4D4B-4461-AFBE-65A3E7E2E561}"/>
              </a:ext>
            </a:extLst>
          </p:cNvPr>
          <p:cNvSpPr/>
          <p:nvPr/>
        </p:nvSpPr>
        <p:spPr>
          <a:xfrm>
            <a:off x="7696200" y="2743200"/>
            <a:ext cx="838200" cy="419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BE99-23D4-44E2-A0AD-94991EF3ED6D}"/>
              </a:ext>
            </a:extLst>
          </p:cNvPr>
          <p:cNvSpPr txBox="1"/>
          <p:nvPr/>
        </p:nvSpPr>
        <p:spPr>
          <a:xfrm>
            <a:off x="6858000" y="3429000"/>
            <a:ext cx="3074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아이피를 복사해서 파일에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저장해 </a:t>
            </a:r>
            <a:r>
              <a:rPr lang="ko-KR" altLang="en-US" b="1" dirty="0" err="1">
                <a:solidFill>
                  <a:srgbClr val="FF0000"/>
                </a:solidFill>
              </a:rPr>
              <a:t>놓을것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241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F326B-D6D7-414B-9328-0083B751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sp>
        <p:nvSpPr>
          <p:cNvPr id="3" name="내용 개체 틀 5">
            <a:extLst>
              <a:ext uri="{FF2B5EF4-FFF2-40B4-BE49-F238E27FC236}">
                <a16:creationId xmlns:a16="http://schemas.microsoft.com/office/drawing/2014/main" id="{47A346EA-C82F-4D89-8D2D-06F9A82A85F9}"/>
              </a:ext>
            </a:extLst>
          </p:cNvPr>
          <p:cNvSpPr txBox="1">
            <a:spLocks/>
          </p:cNvSpPr>
          <p:nvPr/>
        </p:nvSpPr>
        <p:spPr>
          <a:xfrm>
            <a:off x="369415" y="894293"/>
            <a:ext cx="9326561" cy="5585816"/>
          </a:xfrm>
          <a:prstGeom prst="rect">
            <a:avLst/>
          </a:prstGeom>
        </p:spPr>
        <p:txBody>
          <a:bodyPr/>
          <a:lstStyle>
            <a:lvl1pPr marL="0"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kern="0" dirty="0"/>
              <a:t>PuTTY -&gt; PuTTY </a:t>
            </a:r>
            <a:r>
              <a:rPr lang="ko-KR" altLang="en-US" kern="0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46074-B4F7-44F7-BBC8-6019ABEF9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0"/>
          <a:stretch/>
        </p:blipFill>
        <p:spPr>
          <a:xfrm>
            <a:off x="609600" y="1600200"/>
            <a:ext cx="2971800" cy="39953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BE6F5A-434C-4B7D-8692-A47AA1000B3A}"/>
              </a:ext>
            </a:extLst>
          </p:cNvPr>
          <p:cNvSpPr/>
          <p:nvPr/>
        </p:nvSpPr>
        <p:spPr>
          <a:xfrm>
            <a:off x="1143000" y="2743200"/>
            <a:ext cx="1676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C186A0-EC6C-438C-A10C-377478899F91}"/>
              </a:ext>
            </a:extLst>
          </p:cNvPr>
          <p:cNvSpPr/>
          <p:nvPr/>
        </p:nvSpPr>
        <p:spPr>
          <a:xfrm>
            <a:off x="1066800" y="3865936"/>
            <a:ext cx="1676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86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953AC0-FF91-45DE-BE75-6DCEFFEB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3" y="990600"/>
            <a:ext cx="5208343" cy="52006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396C7-6404-47BF-ABBA-621503EA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25EE93-E0F4-4224-82B9-1711F1752D81}"/>
              </a:ext>
            </a:extLst>
          </p:cNvPr>
          <p:cNvSpPr/>
          <p:nvPr/>
        </p:nvSpPr>
        <p:spPr>
          <a:xfrm>
            <a:off x="2133600" y="2209800"/>
            <a:ext cx="2514600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06CB-80C6-40D8-9AAC-3DC1038A5ACC}"/>
              </a:ext>
            </a:extLst>
          </p:cNvPr>
          <p:cNvSpPr txBox="1"/>
          <p:nvPr/>
        </p:nvSpPr>
        <p:spPr>
          <a:xfrm>
            <a:off x="5638800" y="2182258"/>
            <a:ext cx="197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1.EC2 </a:t>
            </a:r>
            <a:r>
              <a:rPr lang="ko-KR" altLang="en-US" b="1" dirty="0">
                <a:solidFill>
                  <a:srgbClr val="FF0000"/>
                </a:solidFill>
              </a:rPr>
              <a:t>아이피 입력</a:t>
            </a: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6F96D9AC-D7E3-4765-997D-634FF1202C00}"/>
              </a:ext>
            </a:extLst>
          </p:cNvPr>
          <p:cNvSpPr/>
          <p:nvPr/>
        </p:nvSpPr>
        <p:spPr>
          <a:xfrm>
            <a:off x="4800600" y="2286000"/>
            <a:ext cx="685800" cy="2667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62B2F-3C9C-4790-9BAF-4FB90B134ABF}"/>
              </a:ext>
            </a:extLst>
          </p:cNvPr>
          <p:cNvSpPr/>
          <p:nvPr/>
        </p:nvSpPr>
        <p:spPr>
          <a:xfrm>
            <a:off x="2209800" y="3504089"/>
            <a:ext cx="2514600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FA981B-D985-4FE9-B96E-EA2DB7283D77}"/>
              </a:ext>
            </a:extLst>
          </p:cNvPr>
          <p:cNvSpPr txBox="1"/>
          <p:nvPr/>
        </p:nvSpPr>
        <p:spPr>
          <a:xfrm>
            <a:off x="5715000" y="3476547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r>
              <a:rPr lang="ko-KR" altLang="en-US" b="1" dirty="0">
                <a:solidFill>
                  <a:srgbClr val="FF0000"/>
                </a:solidFill>
              </a:rPr>
              <a:t>입력</a:t>
            </a:r>
          </a:p>
        </p:txBody>
      </p: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458B1AE3-7E85-4051-9929-065451903DDA}"/>
              </a:ext>
            </a:extLst>
          </p:cNvPr>
          <p:cNvSpPr/>
          <p:nvPr/>
        </p:nvSpPr>
        <p:spPr>
          <a:xfrm>
            <a:off x="4876800" y="3580289"/>
            <a:ext cx="685800" cy="2667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1D3155-18A9-4B83-903B-809CC59DA232}"/>
              </a:ext>
            </a:extLst>
          </p:cNvPr>
          <p:cNvSpPr/>
          <p:nvPr/>
        </p:nvSpPr>
        <p:spPr>
          <a:xfrm>
            <a:off x="4495799" y="4133849"/>
            <a:ext cx="990601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55C20-9EE9-4274-8F4F-C9EC21E8A090}"/>
              </a:ext>
            </a:extLst>
          </p:cNvPr>
          <p:cNvSpPr txBox="1"/>
          <p:nvPr/>
        </p:nvSpPr>
        <p:spPr>
          <a:xfrm>
            <a:off x="6453764" y="4100975"/>
            <a:ext cx="83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3.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C477D030-88F2-4A25-B9B9-22ACB65F4E5C}"/>
              </a:ext>
            </a:extLst>
          </p:cNvPr>
          <p:cNvSpPr/>
          <p:nvPr/>
        </p:nvSpPr>
        <p:spPr>
          <a:xfrm>
            <a:off x="5615564" y="4204717"/>
            <a:ext cx="690646" cy="2667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908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DF831-81EF-4A3C-A870-D866F142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85455-ABC5-4997-93F3-8CB4B4E0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5437281" cy="54292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B23A956-FAFD-4B0C-BC4C-6E09D1262DE1}"/>
              </a:ext>
            </a:extLst>
          </p:cNvPr>
          <p:cNvSpPr/>
          <p:nvPr/>
        </p:nvSpPr>
        <p:spPr>
          <a:xfrm>
            <a:off x="381000" y="2590801"/>
            <a:ext cx="1600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75B3D-14D8-4ABA-8288-72BB1FE06D4C}"/>
              </a:ext>
            </a:extLst>
          </p:cNvPr>
          <p:cNvSpPr/>
          <p:nvPr/>
        </p:nvSpPr>
        <p:spPr>
          <a:xfrm>
            <a:off x="457200" y="3124200"/>
            <a:ext cx="16002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FD7177-69E2-41A0-A89D-4C5E95FEF19D}"/>
              </a:ext>
            </a:extLst>
          </p:cNvPr>
          <p:cNvSpPr/>
          <p:nvPr/>
        </p:nvSpPr>
        <p:spPr>
          <a:xfrm>
            <a:off x="609600" y="3810000"/>
            <a:ext cx="1295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624F7D-6E1B-42BE-B334-F26C3F99F48E}"/>
              </a:ext>
            </a:extLst>
          </p:cNvPr>
          <p:cNvSpPr/>
          <p:nvPr/>
        </p:nvSpPr>
        <p:spPr>
          <a:xfrm>
            <a:off x="4724400" y="4495799"/>
            <a:ext cx="1093881" cy="443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09048-56B1-412C-AD7B-A1CDF352F789}"/>
              </a:ext>
            </a:extLst>
          </p:cNvPr>
          <p:cNvSpPr txBox="1"/>
          <p:nvPr/>
        </p:nvSpPr>
        <p:spPr>
          <a:xfrm>
            <a:off x="5943600" y="4532947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앞에서 생성한 </a:t>
            </a:r>
            <a:r>
              <a:rPr lang="en-US" altLang="ko-KR" b="1" dirty="0">
                <a:solidFill>
                  <a:srgbClr val="FF0000"/>
                </a:solidFill>
              </a:rPr>
              <a:t>EC2 </a:t>
            </a:r>
            <a:r>
              <a:rPr lang="ko-KR" altLang="en-US" b="1" dirty="0">
                <a:solidFill>
                  <a:srgbClr val="FF0000"/>
                </a:solidFill>
              </a:rPr>
              <a:t>개인키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my_key1.ppk </a:t>
            </a:r>
            <a:r>
              <a:rPr lang="ko-KR" altLang="en-US" b="1" dirty="0">
                <a:solidFill>
                  <a:srgbClr val="FF0000"/>
                </a:solidFill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027940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3F04B5-5E51-4609-BD33-D79412AA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4903092" cy="4895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396C7-6404-47BF-ABBA-621503EA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1D3155-18A9-4B83-903B-809CC59DA232}"/>
              </a:ext>
            </a:extLst>
          </p:cNvPr>
          <p:cNvSpPr/>
          <p:nvPr/>
        </p:nvSpPr>
        <p:spPr>
          <a:xfrm>
            <a:off x="1905000" y="3995166"/>
            <a:ext cx="2057400" cy="342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55C20-9EE9-4274-8F4F-C9EC21E8A090}"/>
              </a:ext>
            </a:extLst>
          </p:cNvPr>
          <p:cNvSpPr txBox="1"/>
          <p:nvPr/>
        </p:nvSpPr>
        <p:spPr>
          <a:xfrm>
            <a:off x="5793819" y="3920865"/>
            <a:ext cx="83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C477D030-88F2-4A25-B9B9-22ACB65F4E5C}"/>
              </a:ext>
            </a:extLst>
          </p:cNvPr>
          <p:cNvSpPr/>
          <p:nvPr/>
        </p:nvSpPr>
        <p:spPr>
          <a:xfrm>
            <a:off x="4978907" y="3946784"/>
            <a:ext cx="690646" cy="2667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72FA93-65A1-4561-8302-4FAF1A2DA88C}"/>
              </a:ext>
            </a:extLst>
          </p:cNvPr>
          <p:cNvSpPr/>
          <p:nvPr/>
        </p:nvSpPr>
        <p:spPr>
          <a:xfrm>
            <a:off x="167093" y="1447800"/>
            <a:ext cx="990601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BC89C8-0054-4160-8D3E-20985AE09C46}"/>
              </a:ext>
            </a:extLst>
          </p:cNvPr>
          <p:cNvSpPr/>
          <p:nvPr/>
        </p:nvSpPr>
        <p:spPr>
          <a:xfrm>
            <a:off x="4114800" y="3845879"/>
            <a:ext cx="838200" cy="408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A1A5E3-541E-4469-97CF-17B01FB8F9A1}"/>
              </a:ext>
            </a:extLst>
          </p:cNvPr>
          <p:cNvSpPr/>
          <p:nvPr/>
        </p:nvSpPr>
        <p:spPr>
          <a:xfrm>
            <a:off x="3048000" y="5401863"/>
            <a:ext cx="990600" cy="408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CFAC0C-2B6A-4ACD-BC38-9D9AD053134F}"/>
              </a:ext>
            </a:extLst>
          </p:cNvPr>
          <p:cNvSpPr txBox="1"/>
          <p:nvPr/>
        </p:nvSpPr>
        <p:spPr>
          <a:xfrm>
            <a:off x="3162629" y="5806363"/>
            <a:ext cx="83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</a:t>
            </a:r>
            <a:r>
              <a:rPr lang="ko-KR" altLang="en-US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07338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E9522-8546-4DDD-BB98-CA587965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</a:t>
            </a:r>
            <a:r>
              <a:rPr lang="ko-KR" altLang="en-US" dirty="0"/>
              <a:t>이용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EBA4B4-6274-4AB9-86A1-B36F9517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8550441" cy="54333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443A724-90A6-447E-9EB8-763B85BB1BA2}"/>
              </a:ext>
            </a:extLst>
          </p:cNvPr>
          <p:cNvSpPr/>
          <p:nvPr/>
        </p:nvSpPr>
        <p:spPr>
          <a:xfrm>
            <a:off x="1295400" y="990600"/>
            <a:ext cx="990601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6F82E-8BE8-48A5-B6D2-15F8C0EC237D}"/>
              </a:ext>
            </a:extLst>
          </p:cNvPr>
          <p:cNvSpPr txBox="1"/>
          <p:nvPr/>
        </p:nvSpPr>
        <p:spPr>
          <a:xfrm>
            <a:off x="2239755" y="914400"/>
            <a:ext cx="274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사용자명 </a:t>
            </a:r>
            <a:r>
              <a:rPr lang="en-US" altLang="ko-KR" b="1" dirty="0">
                <a:solidFill>
                  <a:srgbClr val="FF0000"/>
                </a:solidFill>
              </a:rPr>
              <a:t>ubuntu</a:t>
            </a:r>
            <a:r>
              <a:rPr lang="ko-KR" altLang="en-US" b="1" dirty="0">
                <a:solidFill>
                  <a:srgbClr val="FF0000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4045777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4</a:t>
            </a:r>
            <a:r>
              <a:rPr lang="ko-KR" altLang="en-US" sz="2800" b="1" kern="0" spc="-14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관리자 계정 생성 접속</a:t>
            </a:r>
            <a:endParaRPr lang="ko-KR" alt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1863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EF545-5001-426C-9C51-225803EF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3E151-7C7C-4506-9CCB-5CE5A0A8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root </a:t>
            </a:r>
            <a:r>
              <a:rPr lang="ko-KR" altLang="en-US" dirty="0"/>
              <a:t>계정이라고도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Ubuntu </a:t>
            </a:r>
            <a:r>
              <a:rPr lang="ko-KR" altLang="en-US" dirty="0"/>
              <a:t>리눅스의 관리자 계정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시스템을 관리하고 시스템 설정을 변경 할 수 있는 계정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AWS </a:t>
            </a:r>
            <a:r>
              <a:rPr lang="ko-KR" altLang="en-US" dirty="0"/>
              <a:t>에서는 기본적으로 비활성화 되어있기때문에 사용 가능하도록 변경이 필요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6235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4A550B-F189-4F74-A1B9-125EDF2A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36F83B6-1ED3-46E4-B830-D8AB1092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관리자 계정의 비밀번호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CBD39C-D91E-4FD7-940F-AA4D65FB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" y="1752600"/>
            <a:ext cx="9906000" cy="22076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7C3553-59E5-47D7-BA65-F559FC949244}"/>
              </a:ext>
            </a:extLst>
          </p:cNvPr>
          <p:cNvSpPr/>
          <p:nvPr/>
        </p:nvSpPr>
        <p:spPr>
          <a:xfrm>
            <a:off x="2133600" y="2895600"/>
            <a:ext cx="1524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C0806-1E6D-4EDE-99B5-04DF1AF8E4D5}"/>
              </a:ext>
            </a:extLst>
          </p:cNvPr>
          <p:cNvSpPr txBox="1"/>
          <p:nvPr/>
        </p:nvSpPr>
        <p:spPr>
          <a:xfrm>
            <a:off x="3924302" y="3118646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비밀번호 입력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아무것도 안보이지만 입력중임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분실하면 안되기 때문에 잘 </a:t>
            </a:r>
            <a:r>
              <a:rPr lang="ko-KR" altLang="en-US" b="1" dirty="0" err="1">
                <a:solidFill>
                  <a:srgbClr val="FF0000"/>
                </a:solidFill>
              </a:rPr>
              <a:t>기억할것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85B68B-417B-4220-81A3-604E84D4EFC9}"/>
              </a:ext>
            </a:extLst>
          </p:cNvPr>
          <p:cNvSpPr/>
          <p:nvPr/>
        </p:nvSpPr>
        <p:spPr>
          <a:xfrm>
            <a:off x="2209800" y="3275511"/>
            <a:ext cx="1524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53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4514056"/>
          </a:xfrm>
        </p:spPr>
        <p:txBody>
          <a:bodyPr/>
          <a:lstStyle/>
          <a:p>
            <a:r>
              <a:rPr lang="ko-KR" altLang="en-US" dirty="0" err="1"/>
              <a:t>리눅스와</a:t>
            </a:r>
            <a:r>
              <a:rPr lang="ko-KR" altLang="en-US" dirty="0"/>
              <a:t> 유닉스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 err="1"/>
              <a:t>리눅스는</a:t>
            </a:r>
            <a:r>
              <a:rPr lang="ko-KR" altLang="en-US" dirty="0"/>
              <a:t> 유닉스 계열의 운영체제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유닉스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유닉스</a:t>
            </a:r>
            <a:endParaRPr lang="en-US" altLang="ko-KR" dirty="0"/>
          </a:p>
          <a:p>
            <a:pPr lvl="2">
              <a:spcBef>
                <a:spcPct val="0"/>
              </a:spcBef>
            </a:pPr>
            <a:r>
              <a:rPr lang="en-US" altLang="ko-KR" dirty="0"/>
              <a:t>1969</a:t>
            </a:r>
            <a:r>
              <a:rPr lang="ko-KR" altLang="en-US" dirty="0"/>
              <a:t>년 </a:t>
            </a:r>
            <a:r>
              <a:rPr lang="en-US" altLang="ko-KR" dirty="0"/>
              <a:t>AT&amp;T</a:t>
            </a:r>
            <a:r>
              <a:rPr lang="ko-KR" altLang="en-US" dirty="0"/>
              <a:t>의 </a:t>
            </a:r>
            <a:r>
              <a:rPr lang="ko-KR" altLang="en-US" dirty="0" err="1"/>
              <a:t>벨연구소에서</a:t>
            </a:r>
            <a:r>
              <a:rPr lang="ko-KR" altLang="en-US" dirty="0"/>
              <a:t> 어셈블리어로 처음 개발</a:t>
            </a:r>
            <a:endParaRPr lang="en-US" altLang="ko-KR" dirty="0"/>
          </a:p>
          <a:p>
            <a:pPr lvl="2">
              <a:spcBef>
                <a:spcPct val="0"/>
              </a:spcBef>
            </a:pPr>
            <a:r>
              <a:rPr lang="en-US" altLang="ko-KR" dirty="0"/>
              <a:t>1971</a:t>
            </a:r>
            <a:r>
              <a:rPr lang="ko-KR" altLang="en-US" dirty="0"/>
              <a:t>년에 </a:t>
            </a:r>
            <a:r>
              <a:rPr lang="en-US" altLang="ko-KR" dirty="0"/>
              <a:t>C</a:t>
            </a:r>
            <a:r>
              <a:rPr lang="ko-KR" altLang="en-US" dirty="0"/>
              <a:t>언어로 재개발 </a:t>
            </a:r>
            <a:r>
              <a:rPr lang="en-US" altLang="ko-KR" dirty="0"/>
              <a:t>-&gt; </a:t>
            </a:r>
            <a:r>
              <a:rPr lang="ko-KR" altLang="en-US" dirty="0"/>
              <a:t>최초의 고급 프로그래밍 언어로 작성한 운영체제로 </a:t>
            </a:r>
            <a:r>
              <a:rPr lang="ko-KR" altLang="en-US" dirty="0" err="1"/>
              <a:t>이식성</a:t>
            </a:r>
            <a:r>
              <a:rPr lang="ko-KR" altLang="en-US" dirty="0"/>
              <a:t> 높음</a:t>
            </a:r>
            <a:endParaRPr lang="en-US" altLang="ko-KR" dirty="0"/>
          </a:p>
          <a:p>
            <a:pPr lvl="2">
              <a:spcBef>
                <a:spcPct val="0"/>
              </a:spcBef>
            </a:pPr>
            <a:r>
              <a:rPr lang="en-US" altLang="ko-KR" dirty="0"/>
              <a:t>AT&amp;T</a:t>
            </a:r>
            <a:r>
              <a:rPr lang="ko-KR" altLang="en-US" dirty="0"/>
              <a:t>의 상용 유닉스와 오픈 소스 버전인 </a:t>
            </a:r>
            <a:r>
              <a:rPr lang="en-US" altLang="ko-KR" dirty="0"/>
              <a:t>BSD</a:t>
            </a:r>
            <a:r>
              <a:rPr lang="ko-KR" altLang="en-US" dirty="0"/>
              <a:t>로 나뉘어 발전</a:t>
            </a:r>
            <a:endParaRPr lang="en-US" altLang="ko-KR" dirty="0"/>
          </a:p>
          <a:p>
            <a:pPr lvl="2">
              <a:spcBef>
                <a:spcPct val="0"/>
              </a:spcBef>
            </a:pPr>
            <a:r>
              <a:rPr lang="en-US" altLang="ko-KR" dirty="0"/>
              <a:t>BSD</a:t>
            </a:r>
            <a:r>
              <a:rPr lang="ko-KR" altLang="en-US" dirty="0"/>
              <a:t>는 </a:t>
            </a:r>
            <a:r>
              <a:rPr lang="en-US" altLang="ko-KR" dirty="0"/>
              <a:t>AT&amp;T</a:t>
            </a:r>
            <a:r>
              <a:rPr lang="ko-KR" altLang="en-US" dirty="0"/>
              <a:t>의 라이선스가 필요 없는 </a:t>
            </a:r>
            <a:r>
              <a:rPr lang="en-US" altLang="ko-KR" dirty="0"/>
              <a:t>FreeBSD</a:t>
            </a:r>
            <a:r>
              <a:rPr lang="ko-KR" altLang="en-US" dirty="0"/>
              <a:t>로 발전 </a:t>
            </a:r>
          </a:p>
          <a:p>
            <a:pPr lvl="1">
              <a:buNone/>
            </a:pPr>
            <a:endParaRPr lang="en-US" altLang="ko-KR" strike="sngStrike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9BA5D0-8E67-4DBF-91BC-1CC2A65CF3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D4A550B-F189-4F74-A1B9-125EDF2A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36F83B6-1ED3-46E4-B830-D8AB1092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관리자 계정이 </a:t>
            </a:r>
            <a:r>
              <a:rPr lang="en-US" altLang="ko-KR" dirty="0"/>
              <a:t>Putty</a:t>
            </a:r>
            <a:r>
              <a:rPr lang="ko-KR" altLang="en-US" dirty="0"/>
              <a:t>를 이용해서 접속 가능하도록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1CE2F0-2C8C-4847-9183-3151E021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6934200" cy="1635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0CA79C-312A-414E-961E-7BDC03DF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69810"/>
            <a:ext cx="4876800" cy="32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4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4EC8B-C6CF-43EF-A5B1-F3B2A4DD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19251-223E-48FC-A391-2930E264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관리자 계정이 </a:t>
            </a:r>
            <a:r>
              <a:rPr lang="en-US" altLang="ko-KR" dirty="0"/>
              <a:t>Putty</a:t>
            </a:r>
            <a:r>
              <a:rPr lang="ko-KR" altLang="en-US" dirty="0"/>
              <a:t>를 이용해서 접속 가능하도록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+ _ 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엔터를</a:t>
            </a:r>
            <a:r>
              <a:rPr lang="ko-KR" altLang="en-US" dirty="0"/>
              <a:t> 눌러서 설정 파일의 </a:t>
            </a:r>
            <a:r>
              <a:rPr lang="en-US" altLang="ko-KR" dirty="0"/>
              <a:t>32 </a:t>
            </a:r>
            <a:r>
              <a:rPr lang="ko-KR" altLang="en-US" dirty="0"/>
              <a:t>번째 줄로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598000-D507-44DD-95A0-E5C118A2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50316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57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4EC8B-C6CF-43EF-A5B1-F3B2A4DD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519251-223E-48FC-A391-2930E264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관리자 계정이 </a:t>
            </a:r>
            <a:r>
              <a:rPr lang="en-US" altLang="ko-KR" dirty="0"/>
              <a:t>Putty</a:t>
            </a:r>
            <a:r>
              <a:rPr lang="ko-KR" altLang="en-US" dirty="0"/>
              <a:t>를 이용해서 접속 가능하도록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sshd_config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32</a:t>
            </a:r>
            <a:r>
              <a:rPr lang="ko-KR" altLang="en-US" dirty="0"/>
              <a:t>번 </a:t>
            </a:r>
            <a:r>
              <a:rPr lang="ko-KR" altLang="en-US" dirty="0" err="1"/>
              <a:t>째줄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Ctrl + x -&gt; Y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ko-KR" altLang="en-US" dirty="0"/>
              <a:t> 눌러서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4D56D8-30AD-4D15-9DF5-EFD88654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27" y="2209800"/>
            <a:ext cx="4253043" cy="36712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7F19EC-CD2B-4901-959E-5CD6F40A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133600"/>
            <a:ext cx="4253042" cy="3671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0315F0-D0DA-4A69-BE11-5C67A2AE092E}"/>
              </a:ext>
            </a:extLst>
          </p:cNvPr>
          <p:cNvSpPr txBox="1"/>
          <p:nvPr/>
        </p:nvSpPr>
        <p:spPr>
          <a:xfrm>
            <a:off x="2506988" y="3930134"/>
            <a:ext cx="152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로그인 불가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B67BCC-1772-4499-92C3-EA0757B2849C}"/>
              </a:ext>
            </a:extLst>
          </p:cNvPr>
          <p:cNvSpPr/>
          <p:nvPr/>
        </p:nvSpPr>
        <p:spPr>
          <a:xfrm>
            <a:off x="271440" y="3962400"/>
            <a:ext cx="216696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93294-CCEA-402A-A73E-B38AE7720D4B}"/>
              </a:ext>
            </a:extLst>
          </p:cNvPr>
          <p:cNvSpPr txBox="1"/>
          <p:nvPr/>
        </p:nvSpPr>
        <p:spPr>
          <a:xfrm>
            <a:off x="7391400" y="3868481"/>
            <a:ext cx="152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로그인 가능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E524AF-5A8A-49AA-BC9F-8370BDB387B0}"/>
              </a:ext>
            </a:extLst>
          </p:cNvPr>
          <p:cNvSpPr/>
          <p:nvPr/>
        </p:nvSpPr>
        <p:spPr>
          <a:xfrm>
            <a:off x="5155852" y="3900747"/>
            <a:ext cx="216696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9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3E472A-85BE-4F6F-B94C-54EF4032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E54D0-EA33-4887-8915-B7EBDA5B9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EC2 </a:t>
            </a:r>
            <a:r>
              <a:rPr lang="ko-KR" altLang="en-US" sz="1600" dirty="0"/>
              <a:t>서비스를 생성하면 </a:t>
            </a:r>
            <a:r>
              <a:rPr lang="en-US" altLang="ko-KR" sz="1600" dirty="0"/>
              <a:t>/home/ubuntu/.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ko-KR" altLang="en-US" sz="1600" dirty="0"/>
              <a:t>폴더 </a:t>
            </a:r>
            <a:r>
              <a:rPr lang="en-US" altLang="ko-KR" sz="1600" dirty="0" err="1"/>
              <a:t>authorized_keys</a:t>
            </a:r>
            <a:r>
              <a:rPr lang="en-US" altLang="ko-KR" sz="1600" dirty="0"/>
              <a:t> </a:t>
            </a:r>
            <a:r>
              <a:rPr lang="ko-KR" altLang="en-US" sz="1600" dirty="0"/>
              <a:t>파일이름으로 </a:t>
            </a:r>
            <a:r>
              <a:rPr lang="en-US" altLang="ko-KR" sz="1600" dirty="0" err="1"/>
              <a:t>pem</a:t>
            </a:r>
            <a:r>
              <a:rPr lang="en-US" altLang="ko-KR" sz="1600" dirty="0"/>
              <a:t> </a:t>
            </a:r>
            <a:r>
              <a:rPr lang="ko-KR" altLang="en-US" sz="1600" dirty="0"/>
              <a:t>파일의 키가 </a:t>
            </a:r>
            <a:r>
              <a:rPr lang="ko-KR" altLang="en-US" sz="1600" dirty="0" err="1"/>
              <a:t>저장되</a:t>
            </a:r>
            <a:r>
              <a:rPr lang="ko-KR" altLang="en-US" sz="1600" dirty="0"/>
              <a:t> 있음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Putty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접속시</a:t>
            </a:r>
            <a:r>
              <a:rPr lang="ko-KR" altLang="en-US" sz="1600" dirty="0"/>
              <a:t> </a:t>
            </a:r>
            <a:r>
              <a:rPr lang="en-US" altLang="ko-KR" sz="1600" dirty="0"/>
              <a:t>/home/ubuntu/.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r>
              <a:rPr lang="en-US" altLang="ko-KR" sz="1600" dirty="0"/>
              <a:t> </a:t>
            </a:r>
            <a:r>
              <a:rPr lang="ko-KR" altLang="en-US" sz="1600" dirty="0"/>
              <a:t>에 저장된 키와 </a:t>
            </a:r>
            <a:r>
              <a:rPr lang="en-US" altLang="ko-KR" sz="1600" dirty="0"/>
              <a:t>Putty</a:t>
            </a:r>
            <a:r>
              <a:rPr lang="ko-KR" altLang="en-US" sz="1600" dirty="0"/>
              <a:t>에서 설정한 키가 일치하는지를 확인해서 같은 키 </a:t>
            </a:r>
            <a:r>
              <a:rPr lang="ko-KR" altLang="en-US" sz="1600" dirty="0" err="1"/>
              <a:t>일때</a:t>
            </a:r>
            <a:r>
              <a:rPr lang="ko-KR" altLang="en-US" sz="1600" dirty="0"/>
              <a:t> 로그인이 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/home/ubuntu/.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/</a:t>
            </a:r>
            <a:r>
              <a:rPr lang="en-US" altLang="ko-KR" sz="1600" dirty="0" err="1"/>
              <a:t>authorized_keys</a:t>
            </a:r>
            <a:r>
              <a:rPr lang="en-US" altLang="ko-KR" sz="1600" dirty="0"/>
              <a:t> </a:t>
            </a:r>
            <a:r>
              <a:rPr lang="ko-KR" altLang="en-US" sz="1600" dirty="0"/>
              <a:t>를 </a:t>
            </a:r>
            <a:r>
              <a:rPr lang="en-US" altLang="ko-KR" sz="1600" dirty="0"/>
              <a:t>root </a:t>
            </a:r>
            <a:r>
              <a:rPr lang="ko-KR" altLang="en-US" sz="1600" dirty="0"/>
              <a:t>계정이 로그인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비교하는 키가 저장되는 </a:t>
            </a:r>
            <a:r>
              <a:rPr lang="en-US" altLang="ko-KR" sz="1600" dirty="0"/>
              <a:t>/root/.</a:t>
            </a:r>
            <a:r>
              <a:rPr lang="en-US" altLang="ko-KR" sz="1600" dirty="0" err="1"/>
              <a:t>ssh</a:t>
            </a:r>
            <a:r>
              <a:rPr lang="en-US" altLang="ko-KR" sz="1600" dirty="0"/>
              <a:t> </a:t>
            </a:r>
            <a:r>
              <a:rPr lang="ko-KR" altLang="en-US" sz="1600" dirty="0"/>
              <a:t>에 복사해서 같은 키파일로 </a:t>
            </a:r>
            <a:r>
              <a:rPr lang="en-US" altLang="ko-KR" sz="1600" dirty="0"/>
              <a:t>root </a:t>
            </a:r>
            <a:r>
              <a:rPr lang="ko-KR" altLang="en-US" sz="1600" dirty="0"/>
              <a:t>계정도 로그인 가능하게 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2480C7-AC61-4A5B-994C-2D39418E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0"/>
            <a:ext cx="9906000" cy="19271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EB235A-3C44-4AC2-9093-86705DAD2480}"/>
              </a:ext>
            </a:extLst>
          </p:cNvPr>
          <p:cNvSpPr/>
          <p:nvPr/>
        </p:nvSpPr>
        <p:spPr>
          <a:xfrm>
            <a:off x="2438400" y="3429000"/>
            <a:ext cx="5638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708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7CCC-7AF8-4236-A7CF-A1EC5626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67611E-5E43-457A-92A5-86F22D575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</a:t>
            </a:r>
            <a:r>
              <a:rPr lang="ko-KR" altLang="en-US" dirty="0"/>
              <a:t>가 </a:t>
            </a:r>
            <a:r>
              <a:rPr lang="ko-KR" altLang="en-US" dirty="0" err="1"/>
              <a:t>접속했을때</a:t>
            </a:r>
            <a:r>
              <a:rPr lang="ko-KR" altLang="en-US" dirty="0"/>
              <a:t> 접속을 허락해주는 프로그램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재시작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 </a:t>
            </a:r>
            <a:r>
              <a:rPr lang="ko-KR" altLang="en-US" dirty="0"/>
              <a:t>종료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exit </a:t>
            </a:r>
            <a:r>
              <a:rPr lang="ko-KR" altLang="en-US" dirty="0"/>
              <a:t>명령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ECEEEA-2A7B-461A-984E-871C855E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894"/>
            <a:ext cx="9906000" cy="192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184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4DE41-77FA-4AF7-A142-8E17C8FC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관리자 계정 활성화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D3D29-30D3-45E4-99C0-D11A5EC1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9345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 </a:t>
            </a:r>
            <a:r>
              <a:rPr lang="ko-KR" altLang="en-US" dirty="0"/>
              <a:t>를 이용해서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로그인 아이디는 </a:t>
            </a:r>
            <a:r>
              <a:rPr lang="en-US" altLang="ko-KR" dirty="0"/>
              <a:t>root </a:t>
            </a:r>
            <a:r>
              <a:rPr lang="ko-KR" altLang="en-US" dirty="0"/>
              <a:t>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ADC8DB-D034-4314-8AE6-B18AEA5B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76" y="2057400"/>
            <a:ext cx="9906000" cy="37437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1EAE6C-EEC8-4FC0-AC5E-4826DF51020E}"/>
              </a:ext>
            </a:extLst>
          </p:cNvPr>
          <p:cNvSpPr/>
          <p:nvPr/>
        </p:nvSpPr>
        <p:spPr>
          <a:xfrm>
            <a:off x="1219200" y="2286000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792AC-E469-4FBB-A285-04D4BEA479E4}"/>
              </a:ext>
            </a:extLst>
          </p:cNvPr>
          <p:cNvSpPr txBox="1"/>
          <p:nvPr/>
        </p:nvSpPr>
        <p:spPr>
          <a:xfrm>
            <a:off x="2209800" y="22214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로그인 가능한지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8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5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호스트 네임 변경</a:t>
            </a:r>
            <a:endParaRPr lang="ko-KR" alt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725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C33FC9B-E411-474A-B4CE-763ACEA1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프롬프트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1D5D22B-AE9B-404A-B96E-AB10383F6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리눅스의 명령 프롬프트에는 로그인한 사용자명</a:t>
            </a:r>
            <a:r>
              <a:rPr lang="en-US" altLang="ko-KR" dirty="0"/>
              <a:t>@private </a:t>
            </a:r>
            <a:r>
              <a:rPr lang="ko-KR" altLang="en-US" dirty="0" err="1"/>
              <a:t>아이피번호가</a:t>
            </a:r>
            <a:r>
              <a:rPr lang="ko-KR" altLang="en-US" dirty="0"/>
              <a:t> 명령 </a:t>
            </a:r>
            <a:r>
              <a:rPr lang="ko-KR" altLang="en-US" dirty="0" err="1"/>
              <a:t>입력시</a:t>
            </a:r>
            <a:r>
              <a:rPr lang="ko-KR" altLang="en-US" dirty="0"/>
              <a:t> 출력됨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명령 프롬프트에 아이피 대신 다른 메시지가 출력되도록 수정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4AA6C-FF99-43E2-B4C8-BDF9197B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47800"/>
            <a:ext cx="3867150" cy="5905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7FDF50F-3F2D-412B-9013-D898FE63B928}"/>
              </a:ext>
            </a:extLst>
          </p:cNvPr>
          <p:cNvSpPr/>
          <p:nvPr/>
        </p:nvSpPr>
        <p:spPr>
          <a:xfrm>
            <a:off x="685800" y="1716465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88642-8129-4BDA-9441-26B76922AE32}"/>
              </a:ext>
            </a:extLst>
          </p:cNvPr>
          <p:cNvSpPr txBox="1"/>
          <p:nvPr/>
        </p:nvSpPr>
        <p:spPr>
          <a:xfrm>
            <a:off x="495300" y="212234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2EC2C7-A20A-4170-9179-BBBF8E85D2D9}"/>
              </a:ext>
            </a:extLst>
          </p:cNvPr>
          <p:cNvSpPr/>
          <p:nvPr/>
        </p:nvSpPr>
        <p:spPr>
          <a:xfrm>
            <a:off x="1600200" y="1672708"/>
            <a:ext cx="2438400" cy="36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91335-FCF4-455D-B6D2-333131EBEC99}"/>
              </a:ext>
            </a:extLst>
          </p:cNvPr>
          <p:cNvSpPr txBox="1"/>
          <p:nvPr/>
        </p:nvSpPr>
        <p:spPr>
          <a:xfrm>
            <a:off x="1981200" y="212234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private</a:t>
            </a:r>
            <a:r>
              <a:rPr lang="ko-KR" altLang="en-US" b="1" dirty="0">
                <a:solidFill>
                  <a:srgbClr val="FF0000"/>
                </a:solidFill>
              </a:rPr>
              <a:t> 아이피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3479D5-5146-4A25-9166-0825E267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6" y="2806100"/>
            <a:ext cx="8643745" cy="176956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AD2EC2E-96BC-47B9-B7ED-0FC148F5131E}"/>
              </a:ext>
            </a:extLst>
          </p:cNvPr>
          <p:cNvSpPr/>
          <p:nvPr/>
        </p:nvSpPr>
        <p:spPr>
          <a:xfrm>
            <a:off x="7086600" y="3200400"/>
            <a:ext cx="914400" cy="36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638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874BE-A11D-4E25-BCDF-10A25FD5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프롬프트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2ED33-80FD-4F76-87D5-AE585BABF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3429000"/>
            <a:ext cx="9326561" cy="3810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원하는 이름을 입력하고 </a:t>
            </a:r>
            <a:r>
              <a:rPr lang="en-US" altLang="ko-KR" dirty="0"/>
              <a:t>Ctrl+ x -&gt; Y -&gt; </a:t>
            </a:r>
            <a:r>
              <a:rPr lang="ko-KR" altLang="en-US" dirty="0" err="1"/>
              <a:t>엔터</a:t>
            </a:r>
            <a:r>
              <a:rPr lang="ko-KR" altLang="en-US" dirty="0"/>
              <a:t> 를 눌러서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A86F61-D9C7-4690-A26C-CA1A36AB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856"/>
            <a:ext cx="9906000" cy="23522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786F5-8F30-4245-9F9B-0D3342DA8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" y="3962400"/>
            <a:ext cx="9906000" cy="23522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1DD37E5-C29F-4477-A0C0-90A424D76EF9}"/>
              </a:ext>
            </a:extLst>
          </p:cNvPr>
          <p:cNvSpPr/>
          <p:nvPr/>
        </p:nvSpPr>
        <p:spPr>
          <a:xfrm>
            <a:off x="990600" y="4648200"/>
            <a:ext cx="1219200" cy="36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57468-2A98-409D-854A-86C4F73E5F67}"/>
              </a:ext>
            </a:extLst>
          </p:cNvPr>
          <p:cNvSpPr txBox="1"/>
          <p:nvPr/>
        </p:nvSpPr>
        <p:spPr>
          <a:xfrm>
            <a:off x="2362200" y="465287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원하는 이름 입력</a:t>
            </a:r>
          </a:p>
        </p:txBody>
      </p:sp>
    </p:spTree>
    <p:extLst>
      <p:ext uri="{BB962C8B-B14F-4D97-AF65-F5344CB8AC3E}">
        <p14:creationId xmlns:p14="http://schemas.microsoft.com/office/powerpoint/2010/main" val="1868654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D2915-E18B-4576-ADDF-1E80721B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프롬프트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49C476-5BC6-420B-A8FA-C10F57C5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2590799"/>
            <a:ext cx="7674767" cy="38893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  <a:r>
              <a:rPr lang="ko-KR" altLang="en-US" dirty="0"/>
              <a:t>와 같은 이름을 입력하고 </a:t>
            </a:r>
            <a:r>
              <a:rPr lang="en-US" altLang="ko-KR" dirty="0"/>
              <a:t>Ctrl+ x -&gt; Y -&gt; </a:t>
            </a:r>
            <a:r>
              <a:rPr lang="ko-KR" altLang="en-US" dirty="0" err="1"/>
              <a:t>엔터</a:t>
            </a:r>
            <a:r>
              <a:rPr lang="ko-KR" altLang="en-US" dirty="0"/>
              <a:t> 를 눌러서 저장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7C39FB-C491-484E-B623-F1402CBBA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4" y="768773"/>
            <a:ext cx="7674768" cy="167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D67877-5811-4AFB-ADBA-5248B4B04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324255"/>
            <a:ext cx="7174385" cy="15671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647B4-12A6-4073-80CC-F43F0153E375}"/>
              </a:ext>
            </a:extLst>
          </p:cNvPr>
          <p:cNvSpPr/>
          <p:nvPr/>
        </p:nvSpPr>
        <p:spPr>
          <a:xfrm>
            <a:off x="369414" y="3733800"/>
            <a:ext cx="1219200" cy="36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1EC12-9CFC-4AC0-9D1C-D88366533AAB}"/>
              </a:ext>
            </a:extLst>
          </p:cNvPr>
          <p:cNvSpPr txBox="1"/>
          <p:nvPr/>
        </p:nvSpPr>
        <p:spPr>
          <a:xfrm>
            <a:off x="1741014" y="3738474"/>
            <a:ext cx="389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</a:rPr>
              <a:t>etc</a:t>
            </a:r>
            <a:r>
              <a:rPr lang="en-US" altLang="ko-KR" b="1" dirty="0">
                <a:solidFill>
                  <a:srgbClr val="FF0000"/>
                </a:solidFill>
              </a:rPr>
              <a:t>/hosts</a:t>
            </a:r>
            <a:r>
              <a:rPr lang="ko-KR" altLang="en-US" b="1" dirty="0">
                <a:solidFill>
                  <a:srgbClr val="FF0000"/>
                </a:solidFill>
              </a:rPr>
              <a:t>와 같은 이름을 입력</a:t>
            </a:r>
          </a:p>
        </p:txBody>
      </p:sp>
    </p:spTree>
    <p:extLst>
      <p:ext uri="{BB962C8B-B14F-4D97-AF65-F5344CB8AC3E}">
        <p14:creationId xmlns:p14="http://schemas.microsoft.com/office/powerpoint/2010/main" val="269375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리눅스의</a:t>
            </a:r>
            <a:r>
              <a:rPr lang="ko-KR" altLang="en-US" dirty="0"/>
              <a:t>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3"/>
            <a:ext cx="8892988" cy="5981125"/>
          </a:xfrm>
        </p:spPr>
        <p:txBody>
          <a:bodyPr/>
          <a:lstStyle/>
          <a:p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1"/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응용 프로그램으로 구성</a:t>
            </a:r>
            <a:endParaRPr lang="en-US" altLang="ko-KR" dirty="0"/>
          </a:p>
          <a:p>
            <a:pPr lvl="1"/>
            <a:r>
              <a:rPr lang="ko-KR" altLang="en-US" dirty="0" err="1"/>
              <a:t>레드햇</a:t>
            </a:r>
            <a:r>
              <a:rPr lang="ko-KR" altLang="en-US" dirty="0"/>
              <a:t> 계열</a:t>
            </a:r>
            <a:r>
              <a:rPr lang="en-US" altLang="ko-KR" dirty="0"/>
              <a:t>, </a:t>
            </a:r>
            <a:r>
              <a:rPr lang="ko-KR" altLang="en-US" dirty="0" err="1"/>
              <a:t>데비안</a:t>
            </a:r>
            <a:r>
              <a:rPr lang="ko-KR" altLang="en-US" dirty="0"/>
              <a:t> 계열</a:t>
            </a:r>
            <a:r>
              <a:rPr lang="en-US" altLang="ko-KR" dirty="0"/>
              <a:t>, </a:t>
            </a:r>
            <a:r>
              <a:rPr lang="ko-KR" altLang="en-US" dirty="0" err="1"/>
              <a:t>슬랙웨어</a:t>
            </a:r>
            <a:r>
              <a:rPr lang="ko-KR" altLang="en-US" dirty="0"/>
              <a:t> 계열</a:t>
            </a:r>
            <a:endParaRPr lang="en-US" altLang="ko-KR" dirty="0"/>
          </a:p>
          <a:p>
            <a:pPr lvl="1"/>
            <a:r>
              <a:rPr lang="ko-KR" altLang="en-US" dirty="0"/>
              <a:t>주요 리눅스 </a:t>
            </a:r>
            <a:r>
              <a:rPr lang="ko-KR" altLang="en-US" dirty="0" err="1"/>
              <a:t>배포판</a:t>
            </a:r>
            <a:r>
              <a:rPr lang="ko-KR" altLang="en-US" dirty="0"/>
              <a:t> 계통도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404" y="1704966"/>
            <a:ext cx="4623955" cy="48923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69FF87-4CAF-4E5D-B970-90869CA9DD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9BD1B-A2C8-49D9-BFB0-ED6C8DC9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재부팅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235FF-6E8D-4F34-8C00-FFC03D2B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7059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sudo</a:t>
            </a:r>
            <a:r>
              <a:rPr lang="en-US" altLang="ko-KR" dirty="0"/>
              <a:t> reboot </a:t>
            </a:r>
            <a:r>
              <a:rPr lang="ko-KR" altLang="en-US" dirty="0"/>
              <a:t>명령을 입력해서 재부팅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F4F558-162C-4A65-8E18-25AFE8DF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28800"/>
            <a:ext cx="9906000" cy="21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7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4DE41-77FA-4AF7-A142-8E17C8FC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프롬프트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3D3D29-30D3-45E4-99C0-D11A5EC1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9345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약 </a:t>
            </a:r>
            <a:r>
              <a:rPr lang="en-US" altLang="ko-KR" dirty="0"/>
              <a:t>5</a:t>
            </a:r>
            <a:r>
              <a:rPr lang="ko-KR" altLang="en-US" dirty="0" err="1"/>
              <a:t>분정도</a:t>
            </a:r>
            <a:r>
              <a:rPr lang="ko-KR" altLang="en-US" dirty="0"/>
              <a:t> 기다린 후 </a:t>
            </a:r>
            <a:r>
              <a:rPr lang="en-US" altLang="ko-KR" dirty="0"/>
              <a:t>Putty </a:t>
            </a:r>
            <a:r>
              <a:rPr lang="ko-KR" altLang="en-US" dirty="0"/>
              <a:t>를 이용해서 </a:t>
            </a:r>
            <a:r>
              <a:rPr lang="en-US" altLang="ko-KR" dirty="0"/>
              <a:t>EC2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로그인 아이디는 </a:t>
            </a:r>
            <a:r>
              <a:rPr lang="en-US" altLang="ko-KR" dirty="0"/>
              <a:t>root </a:t>
            </a:r>
            <a:r>
              <a:rPr lang="ko-KR" altLang="en-US" dirty="0"/>
              <a:t>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ADC8DB-D034-4314-8AE6-B18AEA5B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76" y="2057400"/>
            <a:ext cx="9906000" cy="37437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1EAE6C-EEC8-4FC0-AC5E-4826DF51020E}"/>
              </a:ext>
            </a:extLst>
          </p:cNvPr>
          <p:cNvSpPr/>
          <p:nvPr/>
        </p:nvSpPr>
        <p:spPr>
          <a:xfrm>
            <a:off x="1219200" y="2286000"/>
            <a:ext cx="762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792AC-E469-4FBB-A285-04D4BEA479E4}"/>
              </a:ext>
            </a:extLst>
          </p:cNvPr>
          <p:cNvSpPr txBox="1"/>
          <p:nvPr/>
        </p:nvSpPr>
        <p:spPr>
          <a:xfrm>
            <a:off x="2060895" y="2212925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로그인 아이디</a:t>
            </a:r>
          </a:p>
        </p:txBody>
      </p:sp>
    </p:spTree>
    <p:extLst>
      <p:ext uri="{BB962C8B-B14F-4D97-AF65-F5344CB8AC3E}">
        <p14:creationId xmlns:p14="http://schemas.microsoft.com/office/powerpoint/2010/main" val="3628741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2393F-6C58-4AB9-B605-B8FB6BDF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프롬프트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2CBEB-FD73-494E-9862-CE000C543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5535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명령 프롬프트가 변경 되었는지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2D8954-F751-4BF4-A1D8-672CD6FD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7130"/>
            <a:ext cx="9906000" cy="37437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DEE2F9-162A-4E21-AC44-B201BF21305B}"/>
              </a:ext>
            </a:extLst>
          </p:cNvPr>
          <p:cNvSpPr/>
          <p:nvPr/>
        </p:nvSpPr>
        <p:spPr>
          <a:xfrm>
            <a:off x="0" y="5029200"/>
            <a:ext cx="17526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71AE8-FA8F-4C0E-85EB-5C8EB823FAA9}"/>
              </a:ext>
            </a:extLst>
          </p:cNvPr>
          <p:cNvSpPr txBox="1"/>
          <p:nvPr/>
        </p:nvSpPr>
        <p:spPr>
          <a:xfrm>
            <a:off x="1788093" y="504086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수정 되었나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26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6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추가</a:t>
            </a:r>
            <a:endParaRPr lang="ko-KR" alt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9143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619C6-9AE8-4211-BE30-2535C2F1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77032C-875F-4163-9DA5-C8EE82883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협업을 하기 위해서 하나의 </a:t>
            </a:r>
            <a:r>
              <a:rPr lang="en-US" altLang="ko-KR" dirty="0"/>
              <a:t>EC2</a:t>
            </a:r>
            <a:r>
              <a:rPr lang="ko-KR" altLang="en-US" dirty="0"/>
              <a:t>를 여러 사용자가 각각 다른 아이디로 공유 해야 하는 작업이 필요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하나의 아이디로 로그인해서 실수로 </a:t>
            </a:r>
            <a:r>
              <a:rPr lang="ko-KR" altLang="en-US" dirty="0" err="1"/>
              <a:t>다른사람이</a:t>
            </a:r>
            <a:r>
              <a:rPr lang="ko-KR" altLang="en-US" dirty="0"/>
              <a:t> 작업한 파일을 덮어 쓰기 할 수 있음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각자 다른 아이디로 </a:t>
            </a:r>
            <a:r>
              <a:rPr lang="ko-KR" altLang="en-US" dirty="0" err="1"/>
              <a:t>접속후</a:t>
            </a:r>
            <a:r>
              <a:rPr lang="ko-KR" altLang="en-US" dirty="0"/>
              <a:t> 자신의 폴더 </a:t>
            </a:r>
            <a:r>
              <a:rPr lang="en-US" altLang="ko-KR" dirty="0"/>
              <a:t>/home/</a:t>
            </a:r>
            <a:r>
              <a:rPr lang="ko-KR" altLang="en-US" dirty="0" err="1"/>
              <a:t>자신아이디</a:t>
            </a:r>
            <a:r>
              <a:rPr lang="ko-KR" altLang="en-US" dirty="0"/>
              <a:t> 에서 작업하고 </a:t>
            </a:r>
            <a:r>
              <a:rPr lang="en-US" altLang="ko-KR" dirty="0"/>
              <a:t>root </a:t>
            </a:r>
            <a:r>
              <a:rPr lang="ko-KR" altLang="en-US" dirty="0"/>
              <a:t>권한을 가진 조장이 작업한 내용을 통합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하나의 </a:t>
            </a:r>
            <a:r>
              <a:rPr lang="en-US" altLang="ko-KR" dirty="0"/>
              <a:t>EC2</a:t>
            </a:r>
            <a:r>
              <a:rPr lang="ko-KR" altLang="en-US" dirty="0"/>
              <a:t>를 공유하는 사용자 추가</a:t>
            </a:r>
          </a:p>
        </p:txBody>
      </p:sp>
    </p:spTree>
    <p:extLst>
      <p:ext uri="{BB962C8B-B14F-4D97-AF65-F5344CB8AC3E}">
        <p14:creationId xmlns:p14="http://schemas.microsoft.com/office/powerpoint/2010/main" val="3221772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C5252A-D846-4893-83AC-BC55278F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추가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8F85FE87-732C-4389-804B-754333333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추가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아이디는 </a:t>
            </a:r>
            <a:r>
              <a:rPr lang="en-US" altLang="ko-KR" dirty="0"/>
              <a:t>user1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122DD8-2B9E-4047-A769-2D09A51D0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906000" cy="37437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55A9D2-8474-42C0-B0F9-E0082F154511}"/>
              </a:ext>
            </a:extLst>
          </p:cNvPr>
          <p:cNvSpPr/>
          <p:nvPr/>
        </p:nvSpPr>
        <p:spPr>
          <a:xfrm>
            <a:off x="1676400" y="2100470"/>
            <a:ext cx="4267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B0920-D465-4DAD-A762-80E74E2CD0F0}"/>
              </a:ext>
            </a:extLst>
          </p:cNvPr>
          <p:cNvSpPr txBox="1"/>
          <p:nvPr/>
        </p:nvSpPr>
        <p:spPr>
          <a:xfrm>
            <a:off x="2743200" y="423407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엔터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누룸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919CF7-2B89-49EC-89C5-2B6FCEED3088}"/>
              </a:ext>
            </a:extLst>
          </p:cNvPr>
          <p:cNvSpPr/>
          <p:nvPr/>
        </p:nvSpPr>
        <p:spPr>
          <a:xfrm>
            <a:off x="3352800" y="5148470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599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E04F408E-AC8B-4E85-B6F7-83A041BB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추가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80AA1C0E-9090-4721-8084-B45F1B55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로그인 키를 저장할 폴더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BAF247-689E-4745-8117-C3669BA4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9906000" cy="24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14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C7B67DF-22E9-4FD1-B84C-B0CA7F2C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9C3A60-EA4F-412F-B5DC-6694E972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ubuntu </a:t>
            </a:r>
            <a:r>
              <a:rPr lang="ko-KR" altLang="en-US" dirty="0"/>
              <a:t>사용자와 같은 키를 공유하도록 키 파일을 복사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0A3CA-EFE5-4E78-8148-89821BAD4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9906000" cy="24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34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D07BA7E-8A98-4FC7-96F8-B4D6D90C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1C1792-9F9C-4AE0-B674-4EB566DCD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키가 저장된 </a:t>
            </a:r>
            <a:r>
              <a:rPr lang="en-US" altLang="ko-KR" dirty="0"/>
              <a:t>/home/user1/.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폴더를 </a:t>
            </a:r>
            <a:r>
              <a:rPr lang="en-US" altLang="ko-KR" dirty="0"/>
              <a:t>user1</a:t>
            </a:r>
            <a:r>
              <a:rPr lang="ko-KR" altLang="en-US" dirty="0"/>
              <a:t>이 읽을 수 있도록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4B45D0-B855-4EFE-8178-1ED89F23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707"/>
            <a:ext cx="9906000" cy="24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35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852F9D1-D3C8-4E84-80A2-C6883FE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0291BD-A8EF-4B87-8923-83F6B53A7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15" y="894293"/>
            <a:ext cx="9326561" cy="8583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user1 </a:t>
            </a:r>
            <a:r>
              <a:rPr lang="ko-KR" altLang="en-US" dirty="0"/>
              <a:t>사용자가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명령을 입력해서 관리자 권한으로 명령을 사용 가능하도록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01561A-3F62-4BDA-AF8E-C7C82123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3707"/>
            <a:ext cx="9906000" cy="24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5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기초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268761"/>
            <a:ext cx="8248650" cy="48863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00E671-8DD0-4DE2-A0B7-2355B39235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BE882FE-D7F9-4B9F-9A77-E5DA1DC4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1E915E-435E-4944-8307-9E7BFCDE6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 </a:t>
            </a:r>
            <a:r>
              <a:rPr lang="ko-KR" altLang="en-US" dirty="0"/>
              <a:t>접속을 관리하는 어플 </a:t>
            </a:r>
            <a:r>
              <a:rPr lang="en-US" altLang="ko-KR" dirty="0" err="1"/>
              <a:t>sshd</a:t>
            </a:r>
            <a:r>
              <a:rPr lang="en-US" altLang="ko-KR" dirty="0"/>
              <a:t> </a:t>
            </a:r>
            <a:r>
              <a:rPr lang="ko-KR" altLang="en-US" dirty="0"/>
              <a:t>를 재시작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</a:t>
            </a:r>
            <a:r>
              <a:rPr lang="ko-KR" altLang="en-US" dirty="0"/>
              <a:t> 종료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exit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51C4-EBCC-4D75-B394-A9E0ED85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" y="2819400"/>
            <a:ext cx="9906000" cy="14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41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03BF3-72EE-46CD-9A16-816E49063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4CE57-4A8F-492F-99CC-74A0B1EA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</a:t>
            </a:r>
            <a:r>
              <a:rPr lang="ko-KR" altLang="en-US" dirty="0"/>
              <a:t> 로 </a:t>
            </a:r>
            <a:r>
              <a:rPr lang="ko-KR" altLang="en-US" dirty="0" err="1"/>
              <a:t>재접속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사용자명 </a:t>
            </a:r>
            <a:r>
              <a:rPr lang="en-US" altLang="ko-KR" dirty="0"/>
              <a:t>user1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5352B-EB48-404C-95A0-953BBA7C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5" y="2057400"/>
            <a:ext cx="8302305" cy="34390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9B5EB5-35B4-4D98-B95E-D3F3C9E3323A}"/>
              </a:ext>
            </a:extLst>
          </p:cNvPr>
          <p:cNvSpPr/>
          <p:nvPr/>
        </p:nvSpPr>
        <p:spPr>
          <a:xfrm>
            <a:off x="1676400" y="2286000"/>
            <a:ext cx="12954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A3286-A2E8-4F03-9A52-BCD9A567598F}"/>
              </a:ext>
            </a:extLst>
          </p:cNvPr>
          <p:cNvSpPr txBox="1"/>
          <p:nvPr/>
        </p:nvSpPr>
        <p:spPr>
          <a:xfrm>
            <a:off x="3124200" y="223240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접속자명</a:t>
            </a:r>
          </a:p>
        </p:txBody>
      </p:sp>
    </p:spTree>
    <p:extLst>
      <p:ext uri="{BB962C8B-B14F-4D97-AF65-F5344CB8AC3E}">
        <p14:creationId xmlns:p14="http://schemas.microsoft.com/office/powerpoint/2010/main" val="1401498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7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리눅스 기초</a:t>
            </a:r>
            <a:endParaRPr lang="ko-KR" alt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94745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프롬프트 기호와 홈 디렉터리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프롬프트</a:t>
            </a:r>
            <a:endParaRPr lang="en-US" altLang="ko-KR" dirty="0"/>
          </a:p>
          <a:p>
            <a:pPr lvl="2">
              <a:spcBef>
                <a:spcPts val="288"/>
              </a:spcBef>
            </a:pPr>
            <a:r>
              <a:rPr lang="ko-KR" altLang="en-US" dirty="0"/>
              <a:t>사용자의 명령 입력을 기다리는 표시</a:t>
            </a:r>
            <a:endParaRPr lang="en-US" altLang="ko-KR" dirty="0"/>
          </a:p>
          <a:p>
            <a:pPr lvl="2">
              <a:spcBef>
                <a:spcPts val="288"/>
              </a:spcBef>
            </a:pPr>
            <a:r>
              <a:rPr lang="ko-KR" altLang="en-US" dirty="0" err="1"/>
              <a:t>셸에</a:t>
            </a:r>
            <a:r>
              <a:rPr lang="ko-KR" altLang="en-US" dirty="0"/>
              <a:t> 따라 다르게 나타남</a:t>
            </a:r>
            <a:r>
              <a:rPr lang="en-US" altLang="ko-KR" dirty="0"/>
              <a:t>: </a:t>
            </a:r>
            <a:r>
              <a:rPr lang="ko-KR" altLang="en-US" dirty="0" err="1"/>
              <a:t>배시</a:t>
            </a:r>
            <a:r>
              <a:rPr lang="ko-KR" altLang="en-US" dirty="0"/>
              <a:t> </a:t>
            </a:r>
            <a:r>
              <a:rPr lang="ko-KR" altLang="en-US" dirty="0" err="1"/>
              <a:t>셸의</a:t>
            </a:r>
            <a:r>
              <a:rPr lang="ko-KR" altLang="en-US" dirty="0"/>
              <a:t> 경우 </a:t>
            </a:r>
            <a:r>
              <a:rPr lang="en-US" altLang="ko-KR" dirty="0"/>
              <a:t>$</a:t>
            </a:r>
            <a:r>
              <a:rPr lang="ko-KR" altLang="en-US" dirty="0"/>
              <a:t>로 표시</a:t>
            </a:r>
            <a:r>
              <a:rPr lang="en-US" altLang="ko-KR" dirty="0"/>
              <a:t>, </a:t>
            </a:r>
            <a:r>
              <a:rPr lang="ko-KR" altLang="en-US" dirty="0"/>
              <a:t>시스템 관리자의 경우 </a:t>
            </a:r>
            <a:r>
              <a:rPr lang="en-US" altLang="ko-KR" dirty="0"/>
              <a:t>#</a:t>
            </a:r>
            <a:r>
              <a:rPr lang="ko-KR" altLang="en-US" dirty="0"/>
              <a:t>으로 표시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기본 디렉터리</a:t>
            </a:r>
            <a:endParaRPr lang="en-US" altLang="ko-KR" dirty="0"/>
          </a:p>
          <a:p>
            <a:pPr lvl="2">
              <a:spcBef>
                <a:spcPts val="288"/>
              </a:spcBef>
            </a:pPr>
            <a:r>
              <a:rPr lang="ko-KR" altLang="en-US" dirty="0"/>
              <a:t>터미널 창의 기본 디렉터리는 사용자의 홈 디렉터리에 위치</a:t>
            </a:r>
            <a:endParaRPr lang="en-US" altLang="ko-KR" dirty="0"/>
          </a:p>
          <a:p>
            <a:pPr lvl="2">
              <a:spcBef>
                <a:spcPts val="288"/>
              </a:spcBef>
            </a:pPr>
            <a:r>
              <a:rPr lang="en-US" altLang="ko-KR" dirty="0"/>
              <a:t>‘user1@myubuntu:~$’ : user1</a:t>
            </a:r>
            <a:r>
              <a:rPr lang="ko-KR" altLang="en-US" dirty="0"/>
              <a:t>은 사용자 계정</a:t>
            </a:r>
            <a:r>
              <a:rPr lang="en-US" altLang="ko-KR" dirty="0"/>
              <a:t>, </a:t>
            </a:r>
            <a:r>
              <a:rPr lang="en-US" altLang="ko-KR" dirty="0" err="1"/>
              <a:t>myubuntu</a:t>
            </a:r>
            <a:r>
              <a:rPr lang="ko-KR" altLang="en-US" dirty="0"/>
              <a:t>는 호스트의 이름으로 우분투 시스템 자체를 의미</a:t>
            </a:r>
            <a:endParaRPr lang="en-US" altLang="ko-KR" dirty="0"/>
          </a:p>
          <a:p>
            <a:pPr lvl="2">
              <a:spcBef>
                <a:spcPts val="288"/>
              </a:spcBef>
            </a:pPr>
            <a:r>
              <a:rPr lang="ko-KR" altLang="en-US" dirty="0"/>
              <a:t>사용자의 홈 디렉터리는 사용자 계정을 등록할 때 지정</a:t>
            </a:r>
            <a:endParaRPr lang="en-US" altLang="ko-KR" dirty="0"/>
          </a:p>
          <a:p>
            <a:r>
              <a:rPr lang="ko-KR" altLang="en-US" dirty="0"/>
              <a:t>명령 행 편집 방법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프롬프트 다음에 명령을 입력하여 </a:t>
            </a:r>
            <a:r>
              <a:rPr lang="ko-KR" altLang="en-US" dirty="0" err="1"/>
              <a:t>리눅스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문자 지우기</a:t>
            </a:r>
            <a:r>
              <a:rPr lang="en-US" altLang="ko-KR" dirty="0"/>
              <a:t>: </a:t>
            </a:r>
            <a:r>
              <a:rPr lang="ko-KR" altLang="en-US" dirty="0" err="1"/>
              <a:t>백스페이스키</a:t>
            </a:r>
            <a:r>
              <a:rPr lang="en-US" altLang="ko-KR" dirty="0"/>
              <a:t>(&lt;-)</a:t>
            </a:r>
            <a:r>
              <a:rPr lang="ko-KR" altLang="en-US" dirty="0"/>
              <a:t>나 </a:t>
            </a:r>
            <a:r>
              <a:rPr lang="en-US" altLang="ko-KR" dirty="0"/>
              <a:t>Delete</a:t>
            </a:r>
            <a:r>
              <a:rPr lang="ko-KR" altLang="en-US" dirty="0"/>
              <a:t>키를 사용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단어 지우기</a:t>
            </a:r>
            <a:r>
              <a:rPr lang="en-US" altLang="ko-KR" dirty="0"/>
              <a:t>: </a:t>
            </a:r>
            <a:r>
              <a:rPr lang="en-US" altLang="ko-KR" dirty="0" err="1"/>
              <a:t>Ctrl+w</a:t>
            </a:r>
            <a:r>
              <a:rPr lang="en-US" altLang="ko-KR" dirty="0"/>
              <a:t>, </a:t>
            </a:r>
            <a:r>
              <a:rPr lang="ko-KR" altLang="en-US" dirty="0"/>
              <a:t>단어는 공백 문자로 구분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문장 지우기</a:t>
            </a:r>
            <a:r>
              <a:rPr lang="en-US" altLang="ko-KR" dirty="0"/>
              <a:t>: </a:t>
            </a:r>
            <a:r>
              <a:rPr lang="en-US" altLang="ko-KR" dirty="0" err="1"/>
              <a:t>Ctrl+u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24788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명령의 구조</a:t>
            </a:r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46" y="1772816"/>
            <a:ext cx="77057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824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 사용법</a:t>
            </a:r>
            <a:endParaRPr lang="en-US" altLang="ko-KR" dirty="0"/>
          </a:p>
          <a:p>
            <a:pPr lvl="1"/>
            <a:r>
              <a:rPr lang="ko-KR" altLang="en-US" b="1" dirty="0"/>
              <a:t>명령만 사용한 경우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명령과 옵션을 사용한 예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명령과 인자를 사용한 예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34007"/>
            <a:ext cx="7677150" cy="7715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276600"/>
            <a:ext cx="6419800" cy="13540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342" y="5040670"/>
            <a:ext cx="5747608" cy="14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 사용법</a:t>
            </a:r>
            <a:endParaRPr lang="en-US" altLang="ko-KR" dirty="0"/>
          </a:p>
          <a:p>
            <a:pPr lvl="1"/>
            <a:r>
              <a:rPr lang="ko-KR" altLang="en-US" b="1" dirty="0"/>
              <a:t>명령과 옵션과 인자를 사용한 예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916832"/>
            <a:ext cx="77152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070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/>
            <a:r>
              <a:rPr lang="en-US" altLang="ko-KR" b="1" dirty="0"/>
              <a:t>date </a:t>
            </a:r>
            <a:r>
              <a:rPr lang="ko-KR" altLang="en-US" b="1" dirty="0"/>
              <a:t>명령</a:t>
            </a:r>
            <a:endParaRPr lang="en-US" altLang="ko-KR" b="1" dirty="0"/>
          </a:p>
          <a:p>
            <a:pPr lvl="2"/>
            <a:r>
              <a:rPr lang="ko-KR" altLang="en-US" dirty="0"/>
              <a:t>현재 날짜와 시간을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00" y="2204865"/>
            <a:ext cx="77152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39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/>
            <a:r>
              <a:rPr lang="en-US" altLang="ko-KR" b="1" dirty="0"/>
              <a:t>clear </a:t>
            </a:r>
            <a:r>
              <a:rPr lang="ko-KR" altLang="en-US" b="1" dirty="0"/>
              <a:t>명령</a:t>
            </a:r>
            <a:endParaRPr lang="en-US" altLang="ko-KR" b="1" dirty="0"/>
          </a:p>
          <a:p>
            <a:pPr lvl="2"/>
            <a:r>
              <a:rPr lang="ko-KR" altLang="en-US" dirty="0"/>
              <a:t>현재 보이는 화면을 지우고 커서를 화면 좌측 상단으로 이동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801" y="2204864"/>
            <a:ext cx="77247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/>
            <a:r>
              <a:rPr lang="en-US" altLang="ko-KR" b="1" dirty="0"/>
              <a:t>man </a:t>
            </a:r>
            <a:r>
              <a:rPr lang="ko-KR" altLang="en-US" b="1" dirty="0"/>
              <a:t>명령</a:t>
            </a:r>
            <a:endParaRPr lang="en-US" altLang="ko-KR" b="1" dirty="0"/>
          </a:p>
          <a:p>
            <a:pPr lvl="2"/>
            <a:r>
              <a:rPr lang="ko-KR" altLang="en-US" dirty="0"/>
              <a:t>리눅스가 제공하는 각종 명령의 사용법 보여줌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man </a:t>
            </a:r>
            <a:r>
              <a:rPr lang="ko-KR" altLang="en-US" dirty="0"/>
              <a:t>다음에 자세히 알고 싶은 명령 지정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2204865"/>
            <a:ext cx="7696200" cy="1209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962400"/>
            <a:ext cx="76866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0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390398"/>
          </a:xfrm>
        </p:spPr>
        <p:txBody>
          <a:bodyPr/>
          <a:lstStyle/>
          <a:p>
            <a:r>
              <a:rPr lang="ko-KR" altLang="en-US" dirty="0" err="1"/>
              <a:t>우분투</a:t>
            </a:r>
            <a:r>
              <a:rPr lang="ko-KR" altLang="en-US" dirty="0"/>
              <a:t> </a:t>
            </a:r>
            <a:r>
              <a:rPr lang="ko-KR" altLang="en-US" dirty="0" err="1"/>
              <a:t>리눅스</a:t>
            </a:r>
            <a:endParaRPr lang="en-US" altLang="ko-KR" dirty="0"/>
          </a:p>
          <a:p>
            <a:pPr lvl="1"/>
            <a:r>
              <a:rPr lang="ko-KR" altLang="en-US" dirty="0" err="1"/>
              <a:t>데비안</a:t>
            </a:r>
            <a:r>
              <a:rPr lang="ko-KR" altLang="en-US" dirty="0"/>
              <a:t> 계열의 리눅스</a:t>
            </a:r>
            <a:fld id="{30326BE6-AF8E-46D7-BE6B-E02639007D68}" type="slidenum">
              <a:rPr lang="ko-KR" altLang="en-US" smtClean="0"/>
              <a:t>8</a:t>
            </a:fld>
            <a:endParaRPr lang="en-US" altLang="ko-KR" dirty="0"/>
          </a:p>
          <a:p>
            <a:pPr lvl="1"/>
            <a:r>
              <a:rPr lang="ko-KR" altLang="en-US" dirty="0" err="1"/>
              <a:t>데비안</a:t>
            </a:r>
            <a:r>
              <a:rPr lang="ko-KR" altLang="en-US" dirty="0"/>
              <a:t> 기반의 리눅스 중 가장 성공한 데스크톱 </a:t>
            </a:r>
            <a:r>
              <a:rPr lang="ko-KR" altLang="en-US" dirty="0" err="1"/>
              <a:t>배포판으로</a:t>
            </a:r>
            <a:r>
              <a:rPr lang="ko-KR" altLang="en-US" dirty="0"/>
              <a:t> 많은 사랑을 얻음</a:t>
            </a:r>
            <a:endParaRPr lang="en-US" altLang="ko-KR" dirty="0"/>
          </a:p>
          <a:p>
            <a:pPr lvl="1"/>
            <a:r>
              <a:rPr lang="ko-KR" altLang="en-US" dirty="0"/>
              <a:t>우분투는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en-US" altLang="ko-KR" dirty="0"/>
              <a:t>GNU/</a:t>
            </a:r>
            <a:r>
              <a:rPr lang="ko-KR" altLang="en-US" dirty="0"/>
              <a:t>리눅스에 바탕</a:t>
            </a:r>
            <a:endParaRPr lang="en-US" altLang="ko-KR" dirty="0"/>
          </a:p>
          <a:p>
            <a:pPr lvl="1"/>
            <a:r>
              <a:rPr lang="ko-KR" altLang="en-US" dirty="0" err="1"/>
              <a:t>그놈</a:t>
            </a:r>
            <a:r>
              <a:rPr lang="en-US" altLang="ko-KR" dirty="0"/>
              <a:t>(GNOME)</a:t>
            </a:r>
            <a:r>
              <a:rPr lang="ko-KR" altLang="en-US" dirty="0"/>
              <a:t>을 기본 데스크톱 환경으로 사용</a:t>
            </a:r>
            <a:endParaRPr lang="en-US" altLang="ko-KR" dirty="0"/>
          </a:p>
          <a:p>
            <a:pPr lvl="1"/>
            <a:r>
              <a:rPr lang="ko-KR" altLang="en-US" dirty="0"/>
              <a:t>우분투 개발의 지휘자로 알려진 마크 </a:t>
            </a:r>
            <a:r>
              <a:rPr lang="ko-KR" altLang="en-US" dirty="0" err="1"/>
              <a:t>셔틀워스</a:t>
            </a:r>
            <a:r>
              <a:rPr lang="en-US" altLang="ko-KR" dirty="0"/>
              <a:t>(Mark </a:t>
            </a:r>
            <a:r>
              <a:rPr lang="en-US" altLang="ko-KR" dirty="0" err="1"/>
              <a:t>Shuttleworth</a:t>
            </a:r>
            <a:r>
              <a:rPr lang="en-US" altLang="ko-KR" dirty="0"/>
              <a:t>)</a:t>
            </a:r>
            <a:r>
              <a:rPr lang="ko-KR" altLang="en-US" dirty="0"/>
              <a:t>가 세운 영국 </a:t>
            </a:r>
            <a:r>
              <a:rPr lang="ko-KR" altLang="en-US" dirty="0" err="1"/>
              <a:t>캐노니컬의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1"/>
            <a:r>
              <a:rPr lang="ko-KR" altLang="en-US" dirty="0"/>
              <a:t>우분투의 기본 철학</a:t>
            </a:r>
            <a:r>
              <a:rPr lang="en-US" altLang="ko-KR" dirty="0"/>
              <a:t>:</a:t>
            </a:r>
            <a:r>
              <a:rPr lang="ko-KR" altLang="en-US" dirty="0"/>
              <a:t> 전 세계의 누구나 어렵지 않게 리눅스를 사용하자는 것</a:t>
            </a:r>
            <a:endParaRPr lang="en-US" altLang="ko-KR" dirty="0"/>
          </a:p>
          <a:p>
            <a:pPr lvl="1"/>
            <a:r>
              <a:rPr lang="ko-KR" altLang="en-US" dirty="0"/>
              <a:t>버전 </a:t>
            </a:r>
            <a:r>
              <a:rPr lang="en-US" altLang="ko-KR" dirty="0"/>
              <a:t>11.04</a:t>
            </a:r>
            <a:r>
              <a:rPr lang="ko-KR" altLang="en-US" dirty="0"/>
              <a:t>부터 </a:t>
            </a:r>
            <a:r>
              <a:rPr lang="ko-KR" altLang="en-US" dirty="0" err="1"/>
              <a:t>유니티를</a:t>
            </a:r>
            <a:r>
              <a:rPr lang="ko-KR" altLang="en-US" dirty="0"/>
              <a:t> 기본 데스크톱으로 사용했으나 </a:t>
            </a:r>
            <a:r>
              <a:rPr lang="en-US" altLang="ko-KR" dirty="0"/>
              <a:t>17.10 </a:t>
            </a:r>
            <a:r>
              <a:rPr lang="ko-KR" altLang="en-US" dirty="0"/>
              <a:t>버전부터 </a:t>
            </a:r>
            <a:r>
              <a:rPr lang="ko-KR" altLang="en-US" dirty="0" err="1"/>
              <a:t>그놈으로</a:t>
            </a:r>
            <a:r>
              <a:rPr lang="ko-KR" altLang="en-US" dirty="0"/>
              <a:t> 바꿈</a:t>
            </a:r>
            <a:endParaRPr lang="en-US" altLang="ko-KR" dirty="0"/>
          </a:p>
          <a:p>
            <a:pPr lvl="1"/>
            <a:r>
              <a:rPr lang="ko-KR" altLang="en-US" dirty="0"/>
              <a:t>기본 시스템 도구 외에도 </a:t>
            </a:r>
            <a:r>
              <a:rPr lang="ko-KR" altLang="en-US" dirty="0" err="1"/>
              <a:t>리브르오피스</a:t>
            </a:r>
            <a:r>
              <a:rPr lang="en-US" altLang="ko-KR" dirty="0" err="1"/>
              <a:t>LibreOffice</a:t>
            </a:r>
            <a:r>
              <a:rPr lang="en-US" altLang="ko-KR" dirty="0"/>
              <a:t>, </a:t>
            </a:r>
            <a:r>
              <a:rPr lang="ko-KR" altLang="en-US" dirty="0"/>
              <a:t>파이어폭스 웹 브라우저</a:t>
            </a:r>
            <a:r>
              <a:rPr lang="en-US" altLang="ko-KR" dirty="0"/>
              <a:t>, </a:t>
            </a:r>
            <a:r>
              <a:rPr lang="ko-KR" altLang="en-US" dirty="0" err="1"/>
              <a:t>에볼루션</a:t>
            </a:r>
            <a:r>
              <a:rPr lang="en-US" altLang="ko-KR" dirty="0"/>
              <a:t>(</a:t>
            </a:r>
            <a:r>
              <a:rPr lang="ko-KR" altLang="en-US" dirty="0"/>
              <a:t>메일</a:t>
            </a:r>
            <a:r>
              <a:rPr lang="en-US" altLang="ko-KR" dirty="0"/>
              <a:t>/</a:t>
            </a:r>
            <a:r>
              <a:rPr lang="ko-KR" altLang="en-US" dirty="0"/>
              <a:t>일정 편집기</a:t>
            </a:r>
            <a:r>
              <a:rPr lang="en-US" altLang="ko-KR" dirty="0"/>
              <a:t>), </a:t>
            </a:r>
            <a:r>
              <a:rPr lang="ko-KR" altLang="en-US" dirty="0" err="1"/>
              <a:t>엠퍼시</a:t>
            </a:r>
            <a:r>
              <a:rPr lang="en-US" altLang="ko-KR" dirty="0"/>
              <a:t>(</a:t>
            </a:r>
            <a:r>
              <a:rPr lang="ko-KR" altLang="en-US" dirty="0"/>
              <a:t>메신저</a:t>
            </a:r>
            <a:r>
              <a:rPr lang="en-US" altLang="ko-KR" dirty="0"/>
              <a:t>) </a:t>
            </a:r>
            <a:r>
              <a:rPr lang="ko-KR" altLang="en-US" dirty="0"/>
              <a:t>등 다양한 응용 소프트웨어도 함께 제공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1ECACB-BFC3-4678-AABB-7168F254D89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24955403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기초 명령 사용법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/>
              <a:t>man </a:t>
            </a:r>
            <a:r>
              <a:rPr lang="ko-KR" altLang="en-US" dirty="0"/>
              <a:t>명령의 실행 결과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grpSp>
        <p:nvGrpSpPr>
          <p:cNvPr id="8" name="그룹 7"/>
          <p:cNvGrpSpPr/>
          <p:nvPr/>
        </p:nvGrpSpPr>
        <p:grpSpPr>
          <a:xfrm>
            <a:off x="3281283" y="1487175"/>
            <a:ext cx="5842682" cy="5336410"/>
            <a:chOff x="672066" y="1905000"/>
            <a:chExt cx="7776609" cy="71027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1905000"/>
              <a:ext cx="7753350" cy="3048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066" y="4921537"/>
              <a:ext cx="7724775" cy="408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207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명령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터미널 종료하기</a:t>
            </a:r>
            <a:endParaRPr lang="en-US" altLang="ko-KR" dirty="0"/>
          </a:p>
          <a:p>
            <a:pPr lvl="1"/>
            <a:r>
              <a:rPr lang="en-US" altLang="ko-KR" dirty="0"/>
              <a:t>exit </a:t>
            </a:r>
            <a:r>
              <a:rPr lang="ko-KR" altLang="en-US" dirty="0"/>
              <a:t>명령을 사용하여 접속 해제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Ctrl+d</a:t>
            </a:r>
            <a:r>
              <a:rPr lang="ko-KR" altLang="en-US" dirty="0"/>
              <a:t>를 사용한 접속 해제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1" y="1916833"/>
            <a:ext cx="7724775" cy="5238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3276600"/>
            <a:ext cx="77057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79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75EC25C-DF99-4CD0-862D-057FFB6BF420}"/>
              </a:ext>
            </a:extLst>
          </p:cNvPr>
          <p:cNvSpPr txBox="1">
            <a:spLocks/>
          </p:cNvSpPr>
          <p:nvPr/>
        </p:nvSpPr>
        <p:spPr>
          <a:xfrm>
            <a:off x="1600200" y="5181600"/>
            <a:ext cx="444849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/>
            <a:r>
              <a:rPr lang="en-US" altLang="ko-KR" sz="2800" b="1" kern="0" spc="22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8</a:t>
            </a:r>
            <a:r>
              <a:rPr lang="ko-KR" altLang="en-US" sz="2800" b="1" kern="0" spc="-14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장</a:t>
            </a:r>
            <a:r>
              <a:rPr lang="ko-KR" altLang="en-US" sz="2800" b="1" kern="0" spc="-11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800" b="1" kern="0" spc="-14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디렉토리와 파일</a:t>
            </a:r>
            <a:endParaRPr lang="ko-KR" altLang="en-US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5543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5472608"/>
          </a:xfrm>
        </p:spPr>
        <p:txBody>
          <a:bodyPr/>
          <a:lstStyle/>
          <a:p>
            <a:r>
              <a:rPr lang="ko-KR" altLang="en-US" dirty="0"/>
              <a:t>파일의 종류</a:t>
            </a:r>
            <a:endParaRPr lang="en-US" altLang="ko-KR" dirty="0"/>
          </a:p>
          <a:p>
            <a:pPr lvl="1"/>
            <a:r>
              <a:rPr lang="ko-KR" altLang="en-US" dirty="0"/>
              <a:t>파일</a:t>
            </a:r>
            <a:r>
              <a:rPr lang="en-US" altLang="ko-KR" dirty="0"/>
              <a:t>:</a:t>
            </a:r>
            <a:r>
              <a:rPr lang="ko-KR" altLang="en-US" dirty="0"/>
              <a:t> 관련 있는 정보들의 집합</a:t>
            </a:r>
          </a:p>
          <a:p>
            <a:pPr lvl="1"/>
            <a:r>
              <a:rPr lang="ko-KR" altLang="en-US" dirty="0" err="1"/>
              <a:t>리눅스는</a:t>
            </a:r>
            <a:r>
              <a:rPr lang="ko-KR" altLang="en-US" dirty="0"/>
              <a:t> 파일을 효과적으로 관리하기 위해 디렉터리를 사용</a:t>
            </a:r>
          </a:p>
          <a:p>
            <a:pPr lvl="1"/>
            <a:r>
              <a:rPr lang="ko-KR" altLang="en-US" dirty="0" err="1"/>
              <a:t>리눅스에서</a:t>
            </a:r>
            <a:r>
              <a:rPr lang="ko-KR" altLang="en-US" dirty="0"/>
              <a:t> 파일은 사용 목적에 따라 일반 파일</a:t>
            </a:r>
            <a:r>
              <a:rPr lang="en-US" altLang="ko-KR" dirty="0"/>
              <a:t>, </a:t>
            </a:r>
            <a:r>
              <a:rPr lang="ko-KR" altLang="en-US" dirty="0"/>
              <a:t>디렉터리</a:t>
            </a:r>
            <a:r>
              <a:rPr lang="en-US" altLang="ko-KR" dirty="0"/>
              <a:t>, </a:t>
            </a:r>
            <a:r>
              <a:rPr lang="ko-KR" altLang="en-US" dirty="0" err="1"/>
              <a:t>심벌릭</a:t>
            </a:r>
            <a:r>
              <a:rPr lang="ko-KR" altLang="en-US" dirty="0"/>
              <a:t> 링크</a:t>
            </a:r>
            <a:r>
              <a:rPr lang="en-US" altLang="ko-KR" dirty="0"/>
              <a:t>, </a:t>
            </a:r>
            <a:r>
              <a:rPr lang="ko-KR" altLang="en-US" dirty="0"/>
              <a:t>장치 파일로 구분</a:t>
            </a:r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일반 파일</a:t>
            </a:r>
            <a:r>
              <a:rPr lang="en-US" altLang="ko-KR" dirty="0"/>
              <a:t>(Regular File)</a:t>
            </a:r>
          </a:p>
          <a:p>
            <a:pPr lvl="1"/>
            <a:r>
              <a:rPr lang="ko-KR" altLang="en-US" dirty="0"/>
              <a:t>데이터를 저장하는 데 주로 사용</a:t>
            </a:r>
          </a:p>
          <a:p>
            <a:pPr lvl="1"/>
            <a:r>
              <a:rPr lang="ko-KR" altLang="en-US" dirty="0"/>
              <a:t>각종 텍스트 파일</a:t>
            </a:r>
            <a:r>
              <a:rPr lang="en-US" altLang="ko-KR" dirty="0"/>
              <a:t>, </a:t>
            </a:r>
            <a:r>
              <a:rPr lang="ko-KR" altLang="en-US" dirty="0"/>
              <a:t>실행 파일</a:t>
            </a:r>
            <a:r>
              <a:rPr lang="en-US" altLang="ko-KR" dirty="0"/>
              <a:t>, </a:t>
            </a:r>
            <a:r>
              <a:rPr lang="ko-KR" altLang="en-US" dirty="0"/>
              <a:t>이미지 파일 등 </a:t>
            </a:r>
            <a:r>
              <a:rPr lang="ko-KR" altLang="en-US" dirty="0" err="1"/>
              <a:t>리눅스에서</a:t>
            </a:r>
            <a:r>
              <a:rPr lang="ko-KR" altLang="en-US" dirty="0"/>
              <a:t> 사용하는 대부분의 파일은 일반 파일에 해당</a:t>
            </a:r>
          </a:p>
          <a:p>
            <a:pPr lvl="1"/>
            <a:r>
              <a:rPr lang="ko-KR" altLang="en-US" dirty="0"/>
              <a:t>텍스트 파일은 문서 편집기를 사용하여 내용을 보거나 편집할 수 있으나</a:t>
            </a:r>
            <a:r>
              <a:rPr lang="en-US" altLang="ko-KR" dirty="0"/>
              <a:t>, </a:t>
            </a:r>
            <a:r>
              <a:rPr lang="ko-KR" altLang="en-US" dirty="0"/>
              <a:t>실행 파일이나 이미지 파일의 경우</a:t>
            </a:r>
            <a:r>
              <a:rPr lang="en-US" altLang="ko-KR" dirty="0"/>
              <a:t> </a:t>
            </a:r>
            <a:r>
              <a:rPr lang="ko-KR" altLang="en-US" dirty="0"/>
              <a:t>해당 파일의 내용을 확인할 수 있는 특정 응용 프로그램이 있어야 확인할 수 있음</a:t>
            </a:r>
            <a:endParaRPr lang="en-US" altLang="ko-KR" dirty="0"/>
          </a:p>
          <a:p>
            <a:pPr lvl="1"/>
            <a:r>
              <a:rPr lang="ko-KR" altLang="en-US" dirty="0"/>
              <a:t>실행 파일이나 이미지 파일의 경우 바이너리 형태로 데이터가 저장되어 바이너리 파일이라고 함</a:t>
            </a:r>
            <a:endParaRPr lang="en-US" altLang="ko-KR" dirty="0"/>
          </a:p>
          <a:p>
            <a:r>
              <a:rPr lang="ko-KR" altLang="en-US" dirty="0"/>
              <a:t>디렉터리</a:t>
            </a:r>
            <a:r>
              <a:rPr lang="en-US" altLang="ko-KR" dirty="0"/>
              <a:t>(Directory)</a:t>
            </a:r>
            <a:endParaRPr lang="ko-KR" altLang="en-US" dirty="0"/>
          </a:p>
          <a:p>
            <a:pPr lvl="1"/>
            <a:r>
              <a:rPr lang="ko-KR" altLang="en-US" dirty="0" err="1"/>
              <a:t>리눅스에서는</a:t>
            </a:r>
            <a:r>
              <a:rPr lang="ko-KR" altLang="en-US" dirty="0"/>
              <a:t> 디렉터리도 파일로 취급</a:t>
            </a:r>
          </a:p>
          <a:p>
            <a:pPr lvl="1"/>
            <a:r>
              <a:rPr lang="ko-KR" altLang="en-US" dirty="0"/>
              <a:t>디렉터리 파일에는 해당 디렉터리에 저장된 파일이나 하위 디렉터리에 대한 정보가 저장</a:t>
            </a:r>
          </a:p>
          <a:p>
            <a:r>
              <a:rPr lang="ko-KR" altLang="en-US" dirty="0" err="1"/>
              <a:t>심벌릭</a:t>
            </a:r>
            <a:r>
              <a:rPr lang="ko-KR" altLang="en-US" dirty="0"/>
              <a:t> 링크</a:t>
            </a:r>
            <a:endParaRPr lang="en-US" altLang="ko-KR" dirty="0"/>
          </a:p>
          <a:p>
            <a:pPr lvl="1"/>
            <a:r>
              <a:rPr lang="ko-KR" altLang="en-US" dirty="0"/>
              <a:t>원본 파일을 대신하여 다른 이름으로 파일명을 지정한 것</a:t>
            </a:r>
            <a:r>
              <a:rPr lang="en-US" altLang="ko-KR" dirty="0"/>
              <a:t>(</a:t>
            </a:r>
            <a:r>
              <a:rPr lang="ko-KR" altLang="en-US" dirty="0"/>
              <a:t>윈도의 </a:t>
            </a:r>
            <a:r>
              <a:rPr lang="ko-KR" altLang="en-US" dirty="0" err="1"/>
              <a:t>바로가기</a:t>
            </a:r>
            <a:r>
              <a:rPr lang="ko-KR" altLang="en-US" dirty="0"/>
              <a:t> 파일과 </a:t>
            </a:r>
            <a:r>
              <a:rPr lang="ko-KR" altLang="en-US" dirty="0" err="1"/>
              <a:t>비슷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장치파일</a:t>
            </a:r>
            <a:endParaRPr lang="en-US" altLang="ko-KR" dirty="0"/>
          </a:p>
          <a:p>
            <a:pPr lvl="1"/>
            <a:r>
              <a:rPr lang="ko-KR" altLang="en-US" dirty="0" err="1"/>
              <a:t>리눅스에서는</a:t>
            </a:r>
            <a:r>
              <a:rPr lang="ko-KR" altLang="en-US" dirty="0"/>
              <a:t> 하드디스크나 키보드 같은 각종 장치도 파일로 취급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CB8A2-D048-4931-A800-CE4613F758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83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632520" y="1124744"/>
            <a:ext cx="8208912" cy="4565352"/>
          </a:xfrm>
        </p:spPr>
        <p:txBody>
          <a:bodyPr/>
          <a:lstStyle/>
          <a:p>
            <a:r>
              <a:rPr lang="ko-KR" altLang="en-US" dirty="0"/>
              <a:t>디렉터리 계층 구조</a:t>
            </a:r>
            <a:endParaRPr lang="en-US" altLang="ko-KR" dirty="0"/>
          </a:p>
          <a:p>
            <a:pPr lvl="1"/>
            <a:r>
              <a:rPr lang="ko-KR" altLang="en-US" dirty="0" err="1"/>
              <a:t>리눅스에서는</a:t>
            </a:r>
            <a:r>
              <a:rPr lang="ko-KR" altLang="en-US" dirty="0"/>
              <a:t> 파일을 효율적으로 관리하기 위해 디렉터리를 계층적으로 구성 </a:t>
            </a:r>
            <a:r>
              <a:rPr lang="en-US" altLang="ko-KR" dirty="0"/>
              <a:t>-&gt;</a:t>
            </a:r>
            <a:r>
              <a:rPr lang="ko-KR" altLang="en-US" dirty="0"/>
              <a:t> 트리</a:t>
            </a:r>
            <a:r>
              <a:rPr lang="en-US" altLang="ko-KR" dirty="0"/>
              <a:t>(tree)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ko-KR" altLang="en-US" dirty="0"/>
              <a:t>모든 디렉터리의 출발점은 루트</a:t>
            </a:r>
            <a:r>
              <a:rPr lang="en-US" altLang="ko-KR" dirty="0"/>
              <a:t>(root, </a:t>
            </a:r>
            <a:r>
              <a:rPr lang="ko-KR" altLang="en-US" dirty="0"/>
              <a:t>뿌리</a:t>
            </a:r>
            <a:r>
              <a:rPr lang="en-US" altLang="ko-KR" dirty="0"/>
              <a:t>) </a:t>
            </a:r>
            <a:r>
              <a:rPr lang="ko-KR" altLang="en-US" dirty="0"/>
              <a:t>디렉터리이며</a:t>
            </a:r>
            <a:r>
              <a:rPr lang="en-US" altLang="ko-KR" dirty="0"/>
              <a:t>, /(</a:t>
            </a:r>
            <a:r>
              <a:rPr lang="ko-KR" altLang="en-US" dirty="0"/>
              <a:t>빗금</a:t>
            </a:r>
            <a:r>
              <a:rPr lang="en-US" altLang="ko-KR" dirty="0"/>
              <a:t>)</a:t>
            </a:r>
            <a:r>
              <a:rPr lang="ko-KR" altLang="en-US" dirty="0"/>
              <a:t>으로 표시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하위 디렉터리</a:t>
            </a:r>
            <a:r>
              <a:rPr lang="en-US" altLang="ko-KR" dirty="0"/>
              <a:t>(</a:t>
            </a:r>
            <a:r>
              <a:rPr lang="ko-KR" altLang="en-US" dirty="0"/>
              <a:t>서브 디렉터리</a:t>
            </a:r>
            <a:r>
              <a:rPr lang="en-US" altLang="ko-KR" dirty="0"/>
              <a:t>): </a:t>
            </a:r>
            <a:r>
              <a:rPr lang="ko-KR" altLang="en-US" dirty="0"/>
              <a:t>디렉터리 아래에 있는 디렉터리 </a:t>
            </a:r>
            <a:r>
              <a:rPr lang="en-US" altLang="ko-KR" dirty="0"/>
              <a:t>(bin, </a:t>
            </a:r>
            <a:r>
              <a:rPr lang="en-US" altLang="ko-KR" dirty="0" err="1"/>
              <a:t>etc</a:t>
            </a:r>
            <a:r>
              <a:rPr lang="en-US" altLang="ko-KR" dirty="0"/>
              <a:t>, </a:t>
            </a:r>
            <a:r>
              <a:rPr lang="en-US" altLang="ko-KR" dirty="0" err="1"/>
              <a:t>usr</a:t>
            </a:r>
            <a:r>
              <a:rPr lang="en-US" altLang="ko-KR" dirty="0"/>
              <a:t>, home, boot) </a:t>
            </a:r>
          </a:p>
          <a:p>
            <a:pPr lvl="1"/>
            <a:r>
              <a:rPr lang="ko-KR" altLang="en-US" dirty="0"/>
              <a:t>상위 디렉터리</a:t>
            </a:r>
            <a:r>
              <a:rPr lang="en-US" altLang="ko-KR" dirty="0"/>
              <a:t>(</a:t>
            </a:r>
            <a:r>
              <a:rPr lang="ko-KR" altLang="en-US" dirty="0"/>
              <a:t>부모 디렉터리</a:t>
            </a:r>
            <a:r>
              <a:rPr lang="en-US" altLang="ko-KR" dirty="0"/>
              <a:t>): ‘..’</a:t>
            </a:r>
            <a:r>
              <a:rPr lang="ko-KR" altLang="en-US" dirty="0"/>
              <a:t>으로 표시</a:t>
            </a:r>
            <a:endParaRPr lang="en-US" altLang="ko-KR" dirty="0"/>
          </a:p>
          <a:p>
            <a:pPr lvl="1"/>
            <a:r>
              <a:rPr lang="ko-KR" altLang="en-US" dirty="0"/>
              <a:t>루트 디렉터리를 제외하고 모든 디렉터리에는 부모 디렉터리가 있음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파일의 종류와 특징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1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2204865"/>
            <a:ext cx="6722604" cy="277090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F62A47-50C2-4F33-9FA5-2A11092395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84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5201424"/>
          </a:xfrm>
        </p:spPr>
        <p:txBody>
          <a:bodyPr/>
          <a:lstStyle/>
          <a:p>
            <a:r>
              <a:rPr lang="ko-KR" altLang="en-US" dirty="0"/>
              <a:t>루트 디렉터리의 서브 디렉터리</a:t>
            </a:r>
            <a:endParaRPr lang="en-US" altLang="ko-KR" dirty="0"/>
          </a:p>
          <a:p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en-US" altLang="ko-KR" dirty="0"/>
              <a:t>/ : </a:t>
            </a:r>
            <a:r>
              <a:rPr lang="ko-KR" altLang="en-US" dirty="0"/>
              <a:t>해당 파일이 디렉터리임을 표시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en-US" altLang="ko-KR" dirty="0"/>
              <a:t>@: </a:t>
            </a:r>
            <a:r>
              <a:rPr lang="ko-KR" altLang="en-US" dirty="0" err="1"/>
              <a:t>심벌릭</a:t>
            </a:r>
            <a:r>
              <a:rPr lang="ko-KR" altLang="en-US" dirty="0"/>
              <a:t> 링크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>
              <a:spcBef>
                <a:spcPct val="0"/>
              </a:spcBef>
            </a:pPr>
            <a:r>
              <a:rPr lang="ko-KR" altLang="en-US" dirty="0"/>
              <a:t>작업 디렉터리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현재 사용 중인 디렉터리를 작업 디렉터리</a:t>
            </a:r>
            <a:r>
              <a:rPr lang="en-US" altLang="ko-KR" dirty="0"/>
              <a:t>(working directory) </a:t>
            </a:r>
            <a:r>
              <a:rPr lang="ko-KR" altLang="en-US" dirty="0"/>
              <a:t>또는 현재 디렉터리</a:t>
            </a:r>
            <a:r>
              <a:rPr lang="en-US" altLang="ko-KR" dirty="0"/>
              <a:t>(current directory)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현재 디렉터리는</a:t>
            </a:r>
            <a:r>
              <a:rPr lang="en-US" altLang="ko-KR" dirty="0"/>
              <a:t> ‘.’ </a:t>
            </a:r>
            <a:r>
              <a:rPr lang="ko-KR" altLang="en-US" dirty="0"/>
              <a:t>기호로 표시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현재 디렉터리의 위치는 </a:t>
            </a:r>
            <a:r>
              <a:rPr lang="en-US" altLang="ko-KR" dirty="0" err="1"/>
              <a:t>pwd</a:t>
            </a:r>
            <a:r>
              <a:rPr lang="en-US" altLang="ko-KR" dirty="0"/>
              <a:t> </a:t>
            </a:r>
            <a:r>
              <a:rPr lang="ko-KR" altLang="en-US" dirty="0"/>
              <a:t>명령으로 확인</a:t>
            </a:r>
          </a:p>
          <a:p>
            <a:pPr>
              <a:spcBef>
                <a:spcPct val="0"/>
              </a:spcBef>
            </a:pPr>
            <a:r>
              <a:rPr lang="ko-KR" altLang="en-US" dirty="0"/>
              <a:t>홈 디렉터리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각 사용자에게 할당된 디렉터리로 처음 사용자 계정을 만들 때 지정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사용자는 자신의 홈 디렉터리 아래에 파일이나 서브 디렉터리를 생성하며 작업 가능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홈 디렉터리는 ‘</a:t>
            </a:r>
            <a:r>
              <a:rPr lang="en-US" altLang="ko-KR" dirty="0"/>
              <a:t>~’ </a:t>
            </a:r>
            <a:r>
              <a:rPr lang="ko-KR" altLang="en-US" dirty="0"/>
              <a:t>기호로 표시 </a:t>
            </a:r>
            <a:r>
              <a:rPr lang="en-US" altLang="ko-KR" dirty="0"/>
              <a:t>: ~user1</a:t>
            </a:r>
            <a:endParaRPr lang="ko-KR" altLang="en-US" dirty="0"/>
          </a:p>
          <a:p>
            <a:pPr lvl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1426" y="1644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42" y="1576720"/>
            <a:ext cx="7490114" cy="149802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2B3AF-730D-4B6D-A411-95C9E25D9B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85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파일의 종류와 특징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3" y="1052737"/>
            <a:ext cx="6829425" cy="56102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95951-BA8E-46AD-9EE1-767244A074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86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파일의 종류와 특징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4832092"/>
          </a:xfrm>
        </p:spPr>
        <p:txBody>
          <a:bodyPr/>
          <a:lstStyle/>
          <a:p>
            <a:r>
              <a:rPr lang="ko-KR" altLang="en-US" dirty="0"/>
              <a:t>경로명</a:t>
            </a:r>
            <a:endParaRPr lang="en-US" altLang="ko-KR" dirty="0"/>
          </a:p>
          <a:p>
            <a:pPr lvl="1"/>
            <a:r>
              <a:rPr lang="ko-KR" altLang="en-US" dirty="0"/>
              <a:t>파일 시스템에서 디렉터리 계층 구조에 있는 특정 파일이나 디렉터리의 위치 표시</a:t>
            </a:r>
            <a:endParaRPr lang="en-US" altLang="ko-KR" dirty="0"/>
          </a:p>
          <a:p>
            <a:pPr lvl="1"/>
            <a:r>
              <a:rPr lang="ko-KR" altLang="en-US" dirty="0"/>
              <a:t>경로명에서 각 경로를 구분하는 </a:t>
            </a:r>
            <a:r>
              <a:rPr lang="ko-KR" altLang="en-US" dirty="0" err="1"/>
              <a:t>구분자로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ko-KR" altLang="en-US" dirty="0"/>
              <a:t>경로명에서 가장 앞에 있는 </a:t>
            </a:r>
            <a:r>
              <a:rPr lang="en-US" altLang="ko-KR" dirty="0"/>
              <a:t>/</a:t>
            </a:r>
            <a:r>
              <a:rPr lang="ko-KR" altLang="en-US" dirty="0"/>
              <a:t>은 루트 디렉터리를 뜻하지만 경로명 중간에 있는 </a:t>
            </a:r>
            <a:r>
              <a:rPr lang="en-US" altLang="ko-KR" dirty="0"/>
              <a:t>/</a:t>
            </a:r>
            <a:r>
              <a:rPr lang="ko-KR" altLang="en-US" dirty="0"/>
              <a:t>은 </a:t>
            </a:r>
            <a:r>
              <a:rPr lang="ko-KR" altLang="en-US" dirty="0" err="1"/>
              <a:t>구분자</a:t>
            </a:r>
            <a:endParaRPr lang="ko-KR" altLang="en-US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bin/ls</a:t>
            </a:r>
            <a:r>
              <a:rPr lang="ko-KR" altLang="en-US" dirty="0"/>
              <a:t>에서 맨 앞의 </a:t>
            </a:r>
            <a:r>
              <a:rPr lang="en-US" altLang="ko-KR" dirty="0"/>
              <a:t>/</a:t>
            </a:r>
            <a:r>
              <a:rPr lang="ko-KR" altLang="en-US" dirty="0"/>
              <a:t>은 루트 디렉터리를 의미하고</a:t>
            </a:r>
            <a:r>
              <a:rPr lang="en-US" altLang="ko-KR" dirty="0"/>
              <a:t>, </a:t>
            </a:r>
            <a:r>
              <a:rPr lang="ko-KR" altLang="en-US" dirty="0"/>
              <a:t>중간에 있는 </a:t>
            </a:r>
            <a:r>
              <a:rPr lang="en-US" altLang="ko-KR" dirty="0"/>
              <a:t>/</a:t>
            </a:r>
            <a:r>
              <a:rPr lang="ko-KR" altLang="en-US" dirty="0"/>
              <a:t>은 디렉터리 이름과 파일명을 구분하는 </a:t>
            </a:r>
            <a:r>
              <a:rPr lang="ko-KR" altLang="en-US" dirty="0" err="1"/>
              <a:t>구분자</a:t>
            </a:r>
            <a:endParaRPr lang="ko-KR" altLang="en-US" dirty="0"/>
          </a:p>
          <a:p>
            <a:r>
              <a:rPr lang="ko-KR" altLang="en-US" dirty="0"/>
              <a:t>절대 경로명</a:t>
            </a:r>
            <a:endParaRPr lang="en-US" altLang="ko-KR" dirty="0"/>
          </a:p>
          <a:p>
            <a:pPr lvl="1"/>
            <a:r>
              <a:rPr lang="ko-KR" altLang="en-US" dirty="0"/>
              <a:t>항상 루트</a:t>
            </a:r>
            <a:r>
              <a:rPr lang="en-US" altLang="ko-KR" dirty="0"/>
              <a:t> </a:t>
            </a:r>
            <a:r>
              <a:rPr lang="ko-KR" altLang="en-US" dirty="0"/>
              <a:t>디렉터리부터 시작</a:t>
            </a:r>
            <a:endParaRPr lang="en-US" altLang="ko-KR" dirty="0"/>
          </a:p>
          <a:p>
            <a:pPr lvl="1"/>
            <a:r>
              <a:rPr lang="ko-KR" altLang="en-US" dirty="0"/>
              <a:t>반드시 </a:t>
            </a:r>
            <a:r>
              <a:rPr lang="en-US" altLang="ko-KR" dirty="0"/>
              <a:t>/</a:t>
            </a:r>
            <a:r>
              <a:rPr lang="ko-KR" altLang="en-US" dirty="0"/>
              <a:t>으로 시작한다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루트</a:t>
            </a:r>
            <a:r>
              <a:rPr lang="en-US" altLang="ko-KR" dirty="0"/>
              <a:t> </a:t>
            </a:r>
            <a:r>
              <a:rPr lang="ko-KR" altLang="en-US" dirty="0"/>
              <a:t>디렉터리부터 시작하여 특정 파일이나 디렉터리의 위치까지 이동하면서 거치게 되는 모든 중간 디렉터리의 이름을 표시</a:t>
            </a:r>
          </a:p>
          <a:p>
            <a:pPr lvl="1"/>
            <a:r>
              <a:rPr lang="ko-KR" altLang="en-US" dirty="0"/>
              <a:t>특정 위치를 가리키는 절대 경로명은 항상 동일</a:t>
            </a:r>
          </a:p>
          <a:p>
            <a:r>
              <a:rPr lang="ko-KR" altLang="en-US" dirty="0"/>
              <a:t>상대 경로명</a:t>
            </a:r>
            <a:endParaRPr lang="en-US" altLang="ko-KR" dirty="0"/>
          </a:p>
          <a:p>
            <a:pPr lvl="1"/>
            <a:r>
              <a:rPr lang="ko-KR" altLang="en-US" dirty="0"/>
              <a:t>현재 디렉터리를 기준으로 시작</a:t>
            </a:r>
          </a:p>
          <a:p>
            <a:pPr lvl="1"/>
            <a:r>
              <a:rPr lang="en-US" altLang="ko-KR" dirty="0"/>
              <a:t>/ </a:t>
            </a:r>
            <a:r>
              <a:rPr lang="ko-KR" altLang="en-US" dirty="0"/>
              <a:t>이외의 문자로 시작</a:t>
            </a:r>
          </a:p>
          <a:p>
            <a:pPr lvl="1"/>
            <a:r>
              <a:rPr lang="ko-KR" altLang="en-US" dirty="0"/>
              <a:t>현재 디렉터리를 기준으로 서브 디렉터리로 내려가면 그냥 서브 디렉터리명을 추가</a:t>
            </a:r>
          </a:p>
          <a:p>
            <a:pPr lvl="1"/>
            <a:r>
              <a:rPr lang="ko-KR" altLang="en-US" dirty="0"/>
              <a:t>현재 디렉터리를 기준으로 상위 디렉터리로 가려면 </a:t>
            </a:r>
            <a:r>
              <a:rPr lang="en-US" altLang="ko-KR" dirty="0"/>
              <a:t>..(</a:t>
            </a:r>
            <a:r>
              <a:rPr lang="ko-KR" altLang="en-US" dirty="0"/>
              <a:t>마침표 두 개</a:t>
            </a:r>
            <a:r>
              <a:rPr lang="en-US" altLang="ko-KR" dirty="0"/>
              <a:t>)</a:t>
            </a:r>
            <a:r>
              <a:rPr lang="ko-KR" altLang="en-US" dirty="0"/>
              <a:t>를 추가</a:t>
            </a:r>
          </a:p>
          <a:p>
            <a:pPr lvl="1"/>
            <a:r>
              <a:rPr lang="ko-KR" altLang="en-US" dirty="0"/>
              <a:t>상대 경로명은 현재 디렉터리가 어디냐에 따라 달라짐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A71340-12F3-4612-9541-1F9A6289EA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87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2"/>
            <a:ext cx="8352928" cy="2205732"/>
          </a:xfrm>
        </p:spPr>
        <p:txBody>
          <a:bodyPr/>
          <a:lstStyle/>
          <a:p>
            <a:r>
              <a:rPr lang="ko-KR" altLang="en-US" dirty="0"/>
              <a:t>현재 디렉터리가 </a:t>
            </a:r>
            <a:r>
              <a:rPr lang="en-US" altLang="ko-KR" dirty="0"/>
              <a:t>user1</a:t>
            </a:r>
            <a:r>
              <a:rPr lang="ko-KR" altLang="en-US" dirty="0"/>
              <a:t>일 때</a:t>
            </a:r>
            <a:endParaRPr lang="en-US" altLang="ko-KR" dirty="0"/>
          </a:p>
          <a:p>
            <a:pPr lvl="1"/>
            <a:r>
              <a:rPr lang="en-US" altLang="ko-KR" dirty="0"/>
              <a:t>user1</a:t>
            </a:r>
            <a:r>
              <a:rPr lang="ko-KR" altLang="en-US" dirty="0"/>
              <a:t>의 절대 경로명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/home/user1</a:t>
            </a:r>
            <a:endParaRPr lang="ko-KR" altLang="en-US" dirty="0"/>
          </a:p>
          <a:p>
            <a:pPr lvl="1"/>
            <a:r>
              <a:rPr lang="en-US" altLang="ko-KR" dirty="0"/>
              <a:t>user1 </a:t>
            </a:r>
            <a:r>
              <a:rPr lang="ko-KR" altLang="en-US" dirty="0"/>
              <a:t>아래 다운로드의 절대 경로명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/home/user1/</a:t>
            </a:r>
            <a:r>
              <a:rPr lang="ko-KR" altLang="en-US" dirty="0"/>
              <a:t>다운로드</a:t>
            </a:r>
          </a:p>
          <a:p>
            <a:pPr lvl="1"/>
            <a:r>
              <a:rPr lang="ko-KR" altLang="en-US" dirty="0"/>
              <a:t>‘다운로드’의 상대 경로명</a:t>
            </a:r>
            <a:r>
              <a:rPr lang="en-US" altLang="ko-KR" dirty="0"/>
              <a:t>: </a:t>
            </a:r>
            <a:r>
              <a:rPr lang="ko-KR" altLang="en-US" dirty="0"/>
              <a:t>다운로드 또는 </a:t>
            </a:r>
            <a:r>
              <a:rPr lang="en-US" altLang="ko-KR" dirty="0"/>
              <a:t>./</a:t>
            </a:r>
            <a:r>
              <a:rPr lang="ko-KR" altLang="en-US" dirty="0"/>
              <a:t>다운로드</a:t>
            </a:r>
          </a:p>
          <a:p>
            <a:pPr lvl="1"/>
            <a:r>
              <a:rPr lang="en-US" altLang="ko-KR" dirty="0"/>
              <a:t>hosts </a:t>
            </a:r>
            <a:r>
              <a:rPr lang="ko-KR" altLang="en-US" dirty="0"/>
              <a:t>파일의 상대 경로명</a:t>
            </a:r>
            <a:r>
              <a:rPr lang="en-US" altLang="ko-KR" dirty="0"/>
              <a:t>: ../../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2924944"/>
            <a:ext cx="5922818" cy="2112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9BE38-440E-44E1-92F3-A4929AC470B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88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2"/>
            <a:ext cx="8352928" cy="2575064"/>
          </a:xfrm>
        </p:spPr>
        <p:txBody>
          <a:bodyPr/>
          <a:lstStyle/>
          <a:p>
            <a:r>
              <a:rPr lang="ko-KR" altLang="en-US" dirty="0"/>
              <a:t>파일과 디렉터리 이름 규칙</a:t>
            </a:r>
            <a:endParaRPr lang="en-US" altLang="ko-KR" dirty="0"/>
          </a:p>
          <a:p>
            <a:pPr lvl="1"/>
            <a:r>
              <a:rPr lang="ko-KR" altLang="en-US" dirty="0"/>
              <a:t>파일과 디렉터리 이름에는 </a:t>
            </a:r>
            <a:r>
              <a:rPr lang="en-US" altLang="ko-KR" dirty="0"/>
              <a:t>/</a:t>
            </a:r>
            <a:r>
              <a:rPr lang="ko-KR" altLang="en-US" dirty="0"/>
              <a:t>을 사용할 수 없다</a:t>
            </a:r>
            <a:r>
              <a:rPr lang="en-US" altLang="ko-KR" dirty="0"/>
              <a:t>. /</a:t>
            </a:r>
            <a:r>
              <a:rPr lang="ko-KR" altLang="en-US" dirty="0"/>
              <a:t>은 경로명에서 </a:t>
            </a:r>
            <a:r>
              <a:rPr lang="ko-KR" altLang="en-US" dirty="0" err="1"/>
              <a:t>구분자로</a:t>
            </a:r>
            <a:r>
              <a:rPr lang="ko-KR" altLang="en-US" dirty="0"/>
              <a:t> 사용하기 때문이다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파일과 디렉터리의 이름에는 알파벳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붙임표</a:t>
            </a:r>
            <a:r>
              <a:rPr lang="en-US" altLang="ko-KR" dirty="0"/>
              <a:t>(-), </a:t>
            </a:r>
            <a:r>
              <a:rPr lang="ko-KR" altLang="en-US" dirty="0"/>
              <a:t>밑줄</a:t>
            </a:r>
            <a:r>
              <a:rPr lang="en-US" altLang="ko-KR" dirty="0"/>
              <a:t>( _), </a:t>
            </a:r>
            <a:r>
              <a:rPr lang="ko-KR" altLang="en-US" dirty="0"/>
              <a:t>마침표</a:t>
            </a:r>
            <a:r>
              <a:rPr lang="en-US" altLang="ko-KR" dirty="0"/>
              <a:t>(.)</a:t>
            </a:r>
            <a:r>
              <a:rPr lang="ko-KR" altLang="en-US" dirty="0"/>
              <a:t>만 사용한다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파일과 디렉터리의 이름에는 </a:t>
            </a:r>
            <a:r>
              <a:rPr lang="ko-KR" altLang="en-US" dirty="0" err="1"/>
              <a:t>공백문자</a:t>
            </a:r>
            <a:r>
              <a:rPr lang="en-US" altLang="ko-KR" dirty="0"/>
              <a:t>, *, |, ", ', @, #, $, %, ^, &amp; </a:t>
            </a:r>
            <a:r>
              <a:rPr lang="ko-KR" altLang="en-US" dirty="0"/>
              <a:t>등을 사용하면 안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파일과 디렉터리 이름의 영문은 대문자와 소문자를 구별하여 다른 글자로 취급한다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파일과 디렉터리의 이름이 </a:t>
            </a:r>
            <a:r>
              <a:rPr lang="en-US" altLang="ko-KR" dirty="0"/>
              <a:t>.(</a:t>
            </a:r>
            <a:r>
              <a:rPr lang="ko-KR" altLang="en-US" dirty="0"/>
              <a:t>마침표</a:t>
            </a:r>
            <a:r>
              <a:rPr lang="en-US" altLang="ko-KR" dirty="0"/>
              <a:t>)</a:t>
            </a:r>
            <a:r>
              <a:rPr lang="ko-KR" altLang="en-US" dirty="0"/>
              <a:t>로 시작하면 숨김 파일로 간주한다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 이름 예</a:t>
            </a:r>
            <a:endParaRPr lang="en-US" altLang="ko-KR" dirty="0"/>
          </a:p>
          <a:p>
            <a:pPr lvl="1"/>
            <a:r>
              <a:rPr lang="ko-KR" altLang="en-US" dirty="0"/>
              <a:t>좋은 이름</a:t>
            </a:r>
            <a:r>
              <a:rPr lang="en-US" altLang="ko-KR" dirty="0"/>
              <a:t>: game.txt, </a:t>
            </a:r>
            <a:r>
              <a:rPr lang="en-US" altLang="ko-KR" dirty="0" err="1"/>
              <a:t>hello.c</a:t>
            </a:r>
            <a:r>
              <a:rPr lang="en-US" altLang="ko-KR" dirty="0"/>
              <a:t>, test, sample11</a:t>
            </a:r>
          </a:p>
          <a:p>
            <a:pPr lvl="1"/>
            <a:r>
              <a:rPr lang="ko-KR" altLang="en-US" dirty="0"/>
              <a:t>나쁜 이름</a:t>
            </a:r>
            <a:r>
              <a:rPr lang="en-US" altLang="ko-KR" dirty="0"/>
              <a:t>: &amp;game, *</a:t>
            </a:r>
            <a:r>
              <a:rPr lang="en-US" altLang="ko-KR" dirty="0" err="1"/>
              <a:t>dir</a:t>
            </a:r>
            <a:r>
              <a:rPr lang="en-US" altLang="ko-KR" dirty="0"/>
              <a:t>, my home, game\</a:t>
            </a:r>
          </a:p>
          <a:p>
            <a:pPr lvl="1"/>
            <a:r>
              <a:rPr lang="ko-KR" altLang="en-US" dirty="0"/>
              <a:t>사용할 수 없는 이름</a:t>
            </a:r>
            <a:r>
              <a:rPr lang="en-US" altLang="ko-KR" dirty="0"/>
              <a:t>: </a:t>
            </a:r>
            <a:r>
              <a:rPr lang="en-US" altLang="ko-KR" dirty="0" err="1"/>
              <a:t>myhome</a:t>
            </a:r>
            <a:r>
              <a:rPr lang="en-US" altLang="ko-KR" dirty="0"/>
              <a:t>/, /test, bad/name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F0870-8075-401A-B201-3241E4C3DA0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89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96752"/>
            <a:ext cx="7848872" cy="789960"/>
          </a:xfrm>
        </p:spPr>
        <p:txBody>
          <a:bodyPr/>
          <a:lstStyle/>
          <a:p>
            <a:r>
              <a:rPr lang="ko-KR" altLang="en-US" dirty="0" err="1"/>
              <a:t>우분투의</a:t>
            </a:r>
            <a:r>
              <a:rPr lang="ko-KR" altLang="en-US" dirty="0"/>
              <a:t> 버전 관리</a:t>
            </a:r>
            <a:endParaRPr lang="en-US" altLang="ko-KR" dirty="0"/>
          </a:p>
          <a:p>
            <a:pPr lvl="1"/>
            <a:r>
              <a:rPr lang="ko-KR" altLang="en-US" dirty="0" err="1"/>
              <a:t>배포판이</a:t>
            </a:r>
            <a:r>
              <a:rPr lang="ko-KR" altLang="en-US" dirty="0"/>
              <a:t> 나온 연도와 월로 구성 </a:t>
            </a:r>
            <a:r>
              <a:rPr lang="en-US" altLang="ko-KR" dirty="0"/>
              <a:t>: 17.10 -&gt; 2017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 배포</a:t>
            </a:r>
            <a:endParaRPr lang="en-US" altLang="ko-KR" dirty="0"/>
          </a:p>
          <a:p>
            <a:pPr lvl="1"/>
            <a:r>
              <a:rPr lang="ko-KR" altLang="en-US" dirty="0"/>
              <a:t>처음 </a:t>
            </a:r>
            <a:r>
              <a:rPr lang="en-US" altLang="ko-KR" dirty="0"/>
              <a:t>3</a:t>
            </a:r>
            <a:r>
              <a:rPr lang="ko-KR" altLang="en-US" dirty="0"/>
              <a:t>개 버전을 제외하고 </a:t>
            </a:r>
            <a:r>
              <a:rPr lang="en-US" altLang="ko-KR" dirty="0"/>
              <a:t>6.06</a:t>
            </a:r>
            <a:r>
              <a:rPr lang="ko-KR" altLang="en-US" dirty="0"/>
              <a:t>부터는 알파벳 순서로 만든 형용사와 명사로 조합된 코드명 부여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60" y="2215026"/>
            <a:ext cx="5636281" cy="4526343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A68F3E-D419-40A8-BFF9-E60FDD4B75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1969232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67146"/>
            <a:ext cx="8208912" cy="1969770"/>
          </a:xfrm>
        </p:spPr>
        <p:txBody>
          <a:bodyPr/>
          <a:lstStyle/>
          <a:p>
            <a:r>
              <a:rPr lang="ko-KR" altLang="en-US" dirty="0"/>
              <a:t>현재 디렉터리 확인하기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1" y="1540285"/>
            <a:ext cx="7516091" cy="11949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50" y="2799437"/>
            <a:ext cx="7585364" cy="109104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3C725-6A82-4B4A-9AAC-3A192F98EA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90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4466416"/>
          </a:xfrm>
        </p:spPr>
        <p:txBody>
          <a:bodyPr/>
          <a:lstStyle/>
          <a:p>
            <a:r>
              <a:rPr lang="ko-KR" altLang="en-US" dirty="0"/>
              <a:t>디렉터리 이동하기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절대 경로명으로 이동할 디렉터리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상대 경로명으로 이동할 디렉터리 지정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62" y="1652492"/>
            <a:ext cx="7542068" cy="1472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83" y="3504742"/>
            <a:ext cx="7507432" cy="12036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03" y="5171684"/>
            <a:ext cx="7472795" cy="116897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7E1511-7802-425B-B489-57B0F3DA117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91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84515" y="1196752"/>
            <a:ext cx="8892988" cy="2106795"/>
          </a:xfrm>
        </p:spPr>
        <p:txBody>
          <a:bodyPr/>
          <a:lstStyle/>
          <a:p>
            <a:r>
              <a:rPr lang="ko-KR" altLang="en-US" dirty="0"/>
              <a:t>홈 디렉터리로 이동하는 방법</a:t>
            </a:r>
            <a:endParaRPr lang="en-US" altLang="ko-KR" dirty="0"/>
          </a:p>
          <a:p>
            <a:pPr lvl="1"/>
            <a:r>
              <a:rPr lang="en-US" altLang="ko-KR" dirty="0"/>
              <a:t>cd /home/user1: </a:t>
            </a:r>
            <a:r>
              <a:rPr lang="ko-KR" altLang="en-US" dirty="0"/>
              <a:t>절대 경로명을 사용하여 홈 디렉터리로 이동</a:t>
            </a:r>
            <a:endParaRPr lang="en-US" altLang="ko-KR" dirty="0"/>
          </a:p>
          <a:p>
            <a:pPr lvl="1"/>
            <a:r>
              <a:rPr lang="en-US" altLang="ko-KR" dirty="0"/>
              <a:t>cd ../../home/user1: </a:t>
            </a:r>
            <a:r>
              <a:rPr lang="ko-KR" altLang="en-US" dirty="0"/>
              <a:t>현재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/lib </a:t>
            </a:r>
            <a:r>
              <a:rPr lang="ko-KR" altLang="en-US" dirty="0"/>
              <a:t>디렉터리에 있으므로 이를 기준으로 상대 경로명을 사용하여 홈 디렉터리로 이동</a:t>
            </a:r>
            <a:endParaRPr lang="en-US" altLang="ko-KR" dirty="0"/>
          </a:p>
          <a:p>
            <a:pPr lvl="1"/>
            <a:r>
              <a:rPr lang="en-US" altLang="ko-KR" dirty="0"/>
              <a:t>cd ~: </a:t>
            </a:r>
            <a:r>
              <a:rPr lang="ko-KR" altLang="en-US" dirty="0"/>
              <a:t>홈 디렉터리를 나타내는 기호인 </a:t>
            </a:r>
            <a:r>
              <a:rPr lang="en-US" altLang="ko-KR" dirty="0"/>
              <a:t>~</a:t>
            </a:r>
            <a:r>
              <a:rPr lang="ko-KR" altLang="en-US" dirty="0"/>
              <a:t>를 사용하여 홈 디렉터리로 이동</a:t>
            </a:r>
            <a:endParaRPr lang="en-US" altLang="ko-KR" dirty="0"/>
          </a:p>
          <a:p>
            <a:pPr lvl="1"/>
            <a:r>
              <a:rPr lang="en-US" altLang="ko-KR" dirty="0"/>
              <a:t>cd: </a:t>
            </a:r>
            <a:r>
              <a:rPr lang="ko-KR" altLang="en-US" dirty="0"/>
              <a:t>목적지를 지정하지 않고 </a:t>
            </a:r>
            <a:r>
              <a:rPr lang="en-US" altLang="ko-KR" dirty="0"/>
              <a:t>cd </a:t>
            </a:r>
            <a:r>
              <a:rPr lang="ko-KR" altLang="en-US" dirty="0"/>
              <a:t>명령만 사용하면 해당 계정의 홈 디렉터리로 이동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중 가장 간단한 방법은 </a:t>
            </a:r>
            <a:r>
              <a:rPr lang="en-US" altLang="ko-KR" dirty="0"/>
              <a:t>cd </a:t>
            </a:r>
            <a:r>
              <a:rPr lang="ko-KR" altLang="en-US" dirty="0"/>
              <a:t>명령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611" y="3429001"/>
            <a:ext cx="7472795" cy="132484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0BA729-A7CD-4DD1-B9D9-724524BECE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92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321691"/>
          </a:xfrm>
        </p:spPr>
        <p:txBody>
          <a:bodyPr/>
          <a:lstStyle/>
          <a:p>
            <a:r>
              <a:rPr lang="ko-KR" altLang="en-US" dirty="0"/>
              <a:t>디렉터리 내용보기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42" y="1556792"/>
            <a:ext cx="7490114" cy="3429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FE131A-C908-4453-9A84-F2EF12A072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93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52736"/>
            <a:ext cx="8208912" cy="2708434"/>
          </a:xfrm>
        </p:spPr>
        <p:txBody>
          <a:bodyPr/>
          <a:lstStyle/>
          <a:p>
            <a:r>
              <a:rPr lang="ko-KR" altLang="en-US" dirty="0"/>
              <a:t>현재 디렉터리 내용 확인</a:t>
            </a:r>
            <a:r>
              <a:rPr lang="en-US" altLang="ko-KR" dirty="0"/>
              <a:t>: </a:t>
            </a:r>
            <a:r>
              <a:rPr lang="en-US" altLang="ko-KR" dirty="0" err="1"/>
              <a:t>ls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옵션이나 디렉터리를 지정하지 않고 </a:t>
            </a:r>
            <a:r>
              <a:rPr lang="en-US" altLang="ko-KR" dirty="0" err="1"/>
              <a:t>ls</a:t>
            </a:r>
            <a:r>
              <a:rPr lang="en-US" altLang="ko-KR" dirty="0"/>
              <a:t> </a:t>
            </a:r>
            <a:r>
              <a:rPr lang="ko-KR" altLang="en-US" dirty="0"/>
              <a:t>명령만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숨김 파일 확인</a:t>
            </a:r>
            <a:r>
              <a:rPr lang="en-US" altLang="ko-KR" dirty="0"/>
              <a:t>: </a:t>
            </a:r>
            <a:r>
              <a:rPr lang="en-US" altLang="ko-KR" dirty="0" err="1"/>
              <a:t>ls</a:t>
            </a:r>
            <a:r>
              <a:rPr lang="en-US" altLang="ko-KR" dirty="0"/>
              <a:t> –a</a:t>
            </a:r>
          </a:p>
          <a:p>
            <a:pPr lvl="1"/>
            <a:r>
              <a:rPr lang="ko-KR" altLang="en-US" dirty="0" err="1"/>
              <a:t>리눅스에서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ko-KR" altLang="en-US" dirty="0"/>
              <a:t>으로 시작하면 숨김 파일이며 그냥 </a:t>
            </a:r>
            <a:r>
              <a:rPr lang="en-US" altLang="ko-KR" dirty="0" err="1"/>
              <a:t>ls</a:t>
            </a:r>
            <a:r>
              <a:rPr lang="en-US" altLang="ko-KR" dirty="0"/>
              <a:t> </a:t>
            </a:r>
            <a:r>
              <a:rPr lang="ko-KR" altLang="en-US" dirty="0"/>
              <a:t>명령으로는 볼 수 없음</a:t>
            </a:r>
            <a:endParaRPr lang="en-US" altLang="ko-KR" dirty="0"/>
          </a:p>
          <a:p>
            <a:pPr lvl="1"/>
            <a:r>
              <a:rPr lang="en-US" altLang="ko-KR" dirty="0"/>
              <a:t>-a </a:t>
            </a:r>
            <a:r>
              <a:rPr lang="ko-KR" altLang="en-US" dirty="0"/>
              <a:t>옵션을 사용하면 숨김 파일 확인 가능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75" y="1700809"/>
            <a:ext cx="7498773" cy="1004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73" y="3886200"/>
            <a:ext cx="7498773" cy="186170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1B3AA8-90BC-4FE0-AF93-56CE9A3570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94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005111"/>
            <a:ext cx="8208912" cy="2677656"/>
          </a:xfrm>
        </p:spPr>
        <p:txBody>
          <a:bodyPr/>
          <a:lstStyle/>
          <a:p>
            <a:r>
              <a:rPr lang="ko-KR" altLang="en-US" dirty="0"/>
              <a:t>파일의 종류 표시</a:t>
            </a:r>
            <a:r>
              <a:rPr lang="en-US" altLang="ko-KR" dirty="0"/>
              <a:t>: </a:t>
            </a:r>
            <a:r>
              <a:rPr lang="en-US" altLang="ko-KR" dirty="0" err="1"/>
              <a:t>ls</a:t>
            </a:r>
            <a:r>
              <a:rPr lang="en-US" altLang="ko-KR" dirty="0"/>
              <a:t> –F</a:t>
            </a:r>
          </a:p>
          <a:p>
            <a:pPr lvl="1"/>
            <a:r>
              <a:rPr lang="en-US" altLang="ko-KR" dirty="0"/>
              <a:t>-F </a:t>
            </a:r>
            <a:r>
              <a:rPr lang="ko-KR" altLang="en-US" dirty="0"/>
              <a:t>옵션 </a:t>
            </a:r>
            <a:r>
              <a:rPr lang="en-US" altLang="ko-KR" dirty="0"/>
              <a:t>: </a:t>
            </a:r>
            <a:r>
              <a:rPr lang="ko-KR" altLang="en-US" dirty="0"/>
              <a:t>파일의 종류를 구분하여 표시</a:t>
            </a:r>
            <a:endParaRPr lang="en-US" altLang="ko-KR" dirty="0"/>
          </a:p>
          <a:p>
            <a:pPr lvl="1"/>
            <a:r>
              <a:rPr lang="en-US" altLang="ko-KR" dirty="0"/>
              <a:t>/: </a:t>
            </a:r>
            <a:r>
              <a:rPr lang="ko-KR" altLang="en-US" dirty="0"/>
              <a:t>디렉터리</a:t>
            </a:r>
            <a:r>
              <a:rPr lang="en-US" altLang="ko-KR" dirty="0"/>
              <a:t>, @: </a:t>
            </a:r>
            <a:r>
              <a:rPr lang="ko-KR" altLang="en-US" dirty="0" err="1"/>
              <a:t>심벌릭</a:t>
            </a:r>
            <a:r>
              <a:rPr lang="ko-KR" altLang="en-US" dirty="0"/>
              <a:t> 링크</a:t>
            </a:r>
            <a:r>
              <a:rPr lang="en-US" altLang="ko-KR" dirty="0"/>
              <a:t>, *: </a:t>
            </a:r>
            <a:r>
              <a:rPr lang="ko-KR" altLang="en-US" dirty="0"/>
              <a:t>실행파일</a:t>
            </a:r>
            <a:r>
              <a:rPr lang="en-US" altLang="ko-KR" dirty="0"/>
              <a:t>, </a:t>
            </a:r>
            <a:r>
              <a:rPr lang="ko-KR" altLang="en-US" dirty="0"/>
              <a:t>표시 없음</a:t>
            </a:r>
            <a:r>
              <a:rPr lang="en-US" altLang="ko-KR" dirty="0"/>
              <a:t>: </a:t>
            </a:r>
            <a:r>
              <a:rPr lang="ko-KR" altLang="en-US" dirty="0"/>
              <a:t>일반파일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/>
          </a:p>
          <a:p>
            <a:pPr lvl="1"/>
            <a:r>
              <a:rPr lang="en-US" altLang="ko-KR"/>
              <a:t>-</a:t>
            </a:r>
            <a:r>
              <a:rPr lang="en-US" altLang="ko-KR" dirty="0"/>
              <a:t>a </a:t>
            </a:r>
            <a:r>
              <a:rPr lang="ko-KR" altLang="en-US" dirty="0"/>
              <a:t>옵션과 연결하여 사용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22" y="1939605"/>
            <a:ext cx="7498773" cy="12815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0" y="3573016"/>
            <a:ext cx="7490114" cy="188768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B8392-BE46-4AFC-BACE-42A8101EDCE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95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24743"/>
            <a:ext cx="8208912" cy="3149580"/>
          </a:xfrm>
        </p:spPr>
        <p:txBody>
          <a:bodyPr/>
          <a:lstStyle/>
          <a:p>
            <a:r>
              <a:rPr lang="ko-KR" altLang="en-US" dirty="0"/>
              <a:t>지정한 디렉터리 내용 출력하기</a:t>
            </a:r>
            <a:endParaRPr lang="en-US" altLang="ko-KR" dirty="0"/>
          </a:p>
          <a:p>
            <a:pPr lvl="1"/>
            <a:r>
              <a:rPr lang="ko-KR" altLang="en-US" dirty="0"/>
              <a:t>인자로 디렉터리 지정하면 해당 디렉터리 내용을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옵션과 인자를 함께 사용</a:t>
            </a:r>
            <a:r>
              <a:rPr lang="en-US" altLang="ko-KR" dirty="0"/>
              <a:t>: -F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92" y="1772816"/>
            <a:ext cx="7507432" cy="220806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773BC7C-86FD-4A02-808F-E016693B544C}"/>
              </a:ext>
            </a:extLst>
          </p:cNvPr>
          <p:cNvGrpSpPr/>
          <p:nvPr/>
        </p:nvGrpSpPr>
        <p:grpSpPr>
          <a:xfrm>
            <a:off x="1197759" y="4524547"/>
            <a:ext cx="7510482" cy="2102448"/>
            <a:chOff x="1279952" y="4221088"/>
            <a:chExt cx="7510482" cy="21024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9952" y="4221088"/>
              <a:ext cx="7498773" cy="163656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0320" y="5708741"/>
              <a:ext cx="7490114" cy="614795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9B41D7-D42C-466A-8B22-EC07487919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96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76" y="1813210"/>
            <a:ext cx="7464136" cy="35329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20552" y="1124744"/>
            <a:ext cx="8208912" cy="926985"/>
          </a:xfrm>
        </p:spPr>
        <p:txBody>
          <a:bodyPr/>
          <a:lstStyle/>
          <a:p>
            <a:r>
              <a:rPr lang="ko-KR" altLang="en-US" dirty="0"/>
              <a:t>상세한 정보 출력하기</a:t>
            </a:r>
            <a:r>
              <a:rPr lang="en-US" altLang="ko-KR" dirty="0"/>
              <a:t>: -l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디렉터리에 있는 파일들의 상세 정보 출력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186A98-F5F9-417C-8CCA-C9AF3BA55E6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97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20552" y="184745"/>
            <a:ext cx="7560840" cy="369332"/>
          </a:xfrm>
        </p:spPr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920552" y="1124744"/>
            <a:ext cx="8208912" cy="553998"/>
          </a:xfrm>
        </p:spPr>
        <p:txBody>
          <a:bodyPr/>
          <a:lstStyle/>
          <a:p>
            <a:r>
              <a:rPr lang="ko-KR" altLang="en-US" dirty="0"/>
              <a:t>상세한 정보 출력하기</a:t>
            </a:r>
            <a:r>
              <a:rPr lang="en-US" altLang="ko-KR" dirty="0"/>
              <a:t>: -l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출력된 정보의 의미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2063225"/>
            <a:ext cx="6840682" cy="32825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486" y="3808985"/>
            <a:ext cx="4038285" cy="273155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752D38-6A39-4E5D-88E8-47531987C1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98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  <p:extLst>
      <p:ext uri="{BB962C8B-B14F-4D97-AF65-F5344CB8AC3E}">
        <p14:creationId xmlns:p14="http://schemas.microsoft.com/office/powerpoint/2010/main" val="24720087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965515" y="1196752"/>
            <a:ext cx="8892988" cy="3888244"/>
          </a:xfrm>
        </p:spPr>
        <p:txBody>
          <a:bodyPr/>
          <a:lstStyle/>
          <a:p>
            <a:r>
              <a:rPr lang="ko-KR" altLang="en-US" dirty="0"/>
              <a:t>디렉터리 자체 정보 확인</a:t>
            </a:r>
            <a:r>
              <a:rPr lang="en-US" altLang="ko-KR" dirty="0"/>
              <a:t>: -d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디렉터리의 자체 정보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u="sng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존재 확인</a:t>
            </a:r>
            <a:endParaRPr lang="en-US" altLang="ko-KR" dirty="0"/>
          </a:p>
          <a:p>
            <a:pPr lvl="1"/>
            <a:r>
              <a:rPr lang="ko-KR" altLang="en-US" dirty="0"/>
              <a:t>인자로 지정한 파일이 없으면 없다는 메시지 출력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03" y="1871120"/>
            <a:ext cx="6824938" cy="27079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11" y="5219999"/>
            <a:ext cx="6801323" cy="144055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D0D66-62C9-4A01-A1A9-91E115A1C3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88900">
              <a:lnSpc>
                <a:spcPct val="100000"/>
              </a:lnSpc>
            </a:pPr>
            <a:r>
              <a:rPr lang="en-US" altLang="ko-KR" spc="5"/>
              <a:t>-</a:t>
            </a:r>
            <a:r>
              <a:rPr lang="ko-KR" altLang="en-US" spc="-25"/>
              <a:t> </a:t>
            </a:r>
            <a:fld id="{81D60167-4931-47E6-BA6A-407CBD079E47}" type="slidenum">
              <a:rPr spc="10" smtClean="0"/>
              <a:t>99</a:t>
            </a:fld>
            <a:r>
              <a:rPr spc="40"/>
              <a:t> </a:t>
            </a:r>
            <a:r>
              <a:rPr spc="5"/>
              <a:t>-</a:t>
            </a:r>
            <a:endParaRPr spc="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1974</TotalTime>
  <Words>5777</Words>
  <Application>Microsoft Office PowerPoint</Application>
  <PresentationFormat>A4 용지(210x297mm)</PresentationFormat>
  <Paragraphs>1523</Paragraphs>
  <Slides>184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184</vt:i4>
      </vt:variant>
    </vt:vector>
  </HeadingPairs>
  <TitlesOfParts>
    <vt:vector size="194" baseType="lpstr">
      <vt:lpstr>나눔고딕</vt:lpstr>
      <vt:lpstr>MS Gothic</vt:lpstr>
      <vt:lpstr>굴림</vt:lpstr>
      <vt:lpstr>KoPub돋움체_Pro Bold</vt:lpstr>
      <vt:lpstr>KoPub돋움체_Pro Light</vt:lpstr>
      <vt:lpstr>맑은 고딕</vt:lpstr>
      <vt:lpstr>Wingdings</vt:lpstr>
      <vt:lpstr>Calibri</vt:lpstr>
      <vt:lpstr>Arial</vt:lpstr>
      <vt:lpstr>Office Theme</vt:lpstr>
      <vt:lpstr>PowerPoint 프레젠테이션</vt:lpstr>
      <vt:lpstr>01 리눅스의 기초</vt:lpstr>
      <vt:lpstr>01 리눅스의 기초</vt:lpstr>
      <vt:lpstr>01 리눅스의 기초</vt:lpstr>
      <vt:lpstr>01 리눅스의 기초</vt:lpstr>
      <vt:lpstr>01 리눅스의 기초</vt:lpstr>
      <vt:lpstr>리눅스 기초</vt:lpstr>
      <vt:lpstr>리눅스 기초</vt:lpstr>
      <vt:lpstr>리눅스 기초</vt:lpstr>
      <vt:lpstr>리눅스 기초</vt:lpstr>
      <vt:lpstr>리눅스 기초</vt:lpstr>
      <vt:lpstr>PowerPoint 프레젠테이션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EC2 서비스 신청</vt:lpstr>
      <vt:lpstr>PowerPoint 프레젠테이션</vt:lpstr>
      <vt:lpstr>EC2 접속 프로그램 설치</vt:lpstr>
      <vt:lpstr>Putty 설치</vt:lpstr>
      <vt:lpstr>Putty 설치</vt:lpstr>
      <vt:lpstr>EC2 접속 개인키 생성</vt:lpstr>
      <vt:lpstr>EC2 접속 개인키 생성</vt:lpstr>
      <vt:lpstr>EC2 접속 개인키 생성</vt:lpstr>
      <vt:lpstr>EC2 접속 개인키 생성</vt:lpstr>
      <vt:lpstr>EC2 접속 개인키 생성</vt:lpstr>
      <vt:lpstr>EC2 접속 개인키 생성</vt:lpstr>
      <vt:lpstr>EC2 접속 개인키 생성</vt:lpstr>
      <vt:lpstr>EC2 서비스 아이피 조회</vt:lpstr>
      <vt:lpstr>EC2 서비스 아이피 조회</vt:lpstr>
      <vt:lpstr>EC2 서비스 아이피 조회</vt:lpstr>
      <vt:lpstr>EC2 서비스 아이피 조회</vt:lpstr>
      <vt:lpstr>EC2 서비스 아이피 조회</vt:lpstr>
      <vt:lpstr>PuTTY 이용 EC2 접속</vt:lpstr>
      <vt:lpstr>PuTTY 이용 EC2 접속</vt:lpstr>
      <vt:lpstr>PuTTY 이용 EC2 접속</vt:lpstr>
      <vt:lpstr>PuTTY 이용 EC2 접속</vt:lpstr>
      <vt:lpstr>PuTTY 이용 EC2 접속</vt:lpstr>
      <vt:lpstr>PowerPoint 프레젠테이션</vt:lpstr>
      <vt:lpstr>관리자 계정</vt:lpstr>
      <vt:lpstr>관리자 계정 활성화</vt:lpstr>
      <vt:lpstr>관리자 계정 활성화</vt:lpstr>
      <vt:lpstr>관리자 계정 활성화</vt:lpstr>
      <vt:lpstr>관리자 계정 활성화</vt:lpstr>
      <vt:lpstr>관리자 계정 활성화</vt:lpstr>
      <vt:lpstr>관리자 계정 활성화</vt:lpstr>
      <vt:lpstr>관리자 계정 활성화</vt:lpstr>
      <vt:lpstr>PowerPoint 프레젠테이션</vt:lpstr>
      <vt:lpstr>명령 프롬프트</vt:lpstr>
      <vt:lpstr>명령 프롬프트 수정</vt:lpstr>
      <vt:lpstr>명령 프롬프트 수정</vt:lpstr>
      <vt:lpstr>재부팅</vt:lpstr>
      <vt:lpstr>명령 프롬프트 확인</vt:lpstr>
      <vt:lpstr>명령 프롬프트 확인</vt:lpstr>
      <vt:lpstr>PowerPoint 프레젠테이션</vt:lpstr>
      <vt:lpstr>사용자 추가</vt:lpstr>
      <vt:lpstr>사용자 추가</vt:lpstr>
      <vt:lpstr>사용자 추가</vt:lpstr>
      <vt:lpstr>사용자 추가</vt:lpstr>
      <vt:lpstr>사용자 추가</vt:lpstr>
      <vt:lpstr>사용자 추가</vt:lpstr>
      <vt:lpstr>사용자 추가</vt:lpstr>
      <vt:lpstr>사용자 추가</vt:lpstr>
      <vt:lpstr>PowerPoint 프레젠테이션</vt:lpstr>
      <vt:lpstr>리눅스 명령 사용</vt:lpstr>
      <vt:lpstr>리눅스 명령 사용</vt:lpstr>
      <vt:lpstr>리눅스 명령 사용</vt:lpstr>
      <vt:lpstr>리눅스 명령 사용</vt:lpstr>
      <vt:lpstr>리눅스 명령 사용</vt:lpstr>
      <vt:lpstr>리눅스 명령 사용</vt:lpstr>
      <vt:lpstr>리눅스 명령 사용</vt:lpstr>
      <vt:lpstr>리눅스 명령 사용</vt:lpstr>
      <vt:lpstr>리눅스 명령 사용</vt:lpstr>
      <vt:lpstr>PowerPoint 프레젠테이션</vt:lpstr>
      <vt:lpstr>리눅스 파일의 종류와 특징</vt:lpstr>
      <vt:lpstr>리눅스 파일의 종류와 특징</vt:lpstr>
      <vt:lpstr>리눅스 파일의 종류와 특징</vt:lpstr>
      <vt:lpstr>리눅스 파일의 종류와 특징</vt:lpstr>
      <vt:lpstr>리눅스 파일의 종류와 특징</vt:lpstr>
      <vt:lpstr>리눅스 파일의 종류와 특징</vt:lpstr>
      <vt:lpstr>리눅스 파일의 종류와 특징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PowerPoint 프레젠테이션</vt:lpstr>
      <vt:lpstr>파일의 속성</vt:lpstr>
      <vt:lpstr>파일의 속성</vt:lpstr>
      <vt:lpstr>파일의 속성</vt:lpstr>
      <vt:lpstr>02 파일의 접근 권한</vt:lpstr>
      <vt:lpstr>02 파일의 접근 권한</vt:lpstr>
      <vt:lpstr>02 파일의 접근 권한</vt:lpstr>
      <vt:lpstr>03 기호를 이용한 파일 접근 권한 변경</vt:lpstr>
      <vt:lpstr>03 기호를 이용한 파일 접근 권한 변경</vt:lpstr>
      <vt:lpstr>03 기호를 이용한 파일 접근 권한 변경</vt:lpstr>
      <vt:lpstr>숫자를 이용한 파일 접근 권한 변경</vt:lpstr>
      <vt:lpstr>숫자를 이용한 파일 접근 권한 변경</vt:lpstr>
      <vt:lpstr>숫자를 이용한 파일 접근 권한 변경</vt:lpstr>
      <vt:lpstr>숫자를 이용한 파일 접근 권한 변경</vt:lpstr>
      <vt:lpstr>숫자를 이용한 파일 접근 권한 변경</vt:lpstr>
      <vt:lpstr>기본 접근 권한 설정</vt:lpstr>
      <vt:lpstr>기본 접근 권한 설정</vt:lpstr>
      <vt:lpstr>기본 접근 권한 설정</vt:lpstr>
      <vt:lpstr>기본 접근 권한 설정</vt:lpstr>
      <vt:lpstr>기본 접근 권한 설정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포그라운드, 백그라운드 프로세스와 작업 제어</vt:lpstr>
      <vt:lpstr>포그라운드, 백그라운드 프로세스와 작업 제어</vt:lpstr>
      <vt:lpstr>포그라운드, 백그라운드 프로세스와 작업 제어</vt:lpstr>
      <vt:lpstr>포그라운드, 백그라운드 프로세스와 작업 제어</vt:lpstr>
      <vt:lpstr>포그라운드, 백그라운드 프로세스와 작업 제어</vt:lpstr>
      <vt:lpstr>포그라운드, 백그라운드 프로세스와 작업 제어</vt:lpstr>
      <vt:lpstr>포그라운드, 백그라운드 프로세스와 작업 제어</vt:lpstr>
      <vt:lpstr>작업 예약</vt:lpstr>
      <vt:lpstr>작업 예약</vt:lpstr>
      <vt:lpstr>작업 예약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천 성신</cp:lastModifiedBy>
  <cp:revision>197</cp:revision>
  <dcterms:created xsi:type="dcterms:W3CDTF">2021-07-17T22:48:45Z</dcterms:created>
  <dcterms:modified xsi:type="dcterms:W3CDTF">2021-07-22T08:51:23Z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2020-09-24T00:00:00Z</vt:filetime>
  </property>
  <property fmtid="{D5CDD505-2E9C-101B-9397-08002B2CF9AE}" pid="3" name="LastSaved">
    <vt:filetime>2021-07-17T00:00:00Z</vt:filetime>
  </property>
</Properties>
</file>